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7" r:id="rId22"/>
    <p:sldId id="277" r:id="rId23"/>
    <p:sldId id="280" r:id="rId24"/>
    <p:sldId id="281" r:id="rId25"/>
    <p:sldId id="282" r:id="rId26"/>
    <p:sldId id="283" r:id="rId27"/>
    <p:sldId id="284" r:id="rId28"/>
    <p:sldId id="285" r:id="rId29"/>
  </p:sldIdLst>
  <p:sldSz cx="9144000" cy="6858000" type="screen4x3"/>
  <p:notesSz cx="7023100" cy="9309100"/>
  <p:embeddedFontLst>
    <p:embeddedFont>
      <p:font typeface="Libre Baskerville" panose="020B0604020202020204" charset="0"/>
      <p:regular r:id="rId31"/>
      <p:bold r:id="rId32"/>
      <p:italic r:id="rId33"/>
    </p:embeddedFont>
    <p:embeddedFont>
      <p:font typeface="Calibri" panose="020F0502020204030204" pitchFamily="34" charset="0"/>
      <p:regular r:id="rId34"/>
      <p:bold r:id="rId35"/>
      <p:italic r:id="rId36"/>
      <p:boldItalic r:id="rId37"/>
    </p:embeddedFont>
    <p:embeddedFont>
      <p:font typeface="Dancing Script" panose="020B0604020202020204" charset="0"/>
      <p:regular r:id="rId38"/>
      <p:bold r:id="rId39"/>
    </p:embeddedFont>
    <p:embeddedFont>
      <p:font typeface="Century Gothic" panose="020B0502020202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ZczKdWDOgHO0fy34lrOtCPogRF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64" autoAdjust="0"/>
  </p:normalViewPr>
  <p:slideViewPr>
    <p:cSldViewPr snapToGrid="0">
      <p:cViewPr varScale="1">
        <p:scale>
          <a:sx n="59" d="100"/>
          <a:sy n="59" d="100"/>
        </p:scale>
        <p:origin x="1716" y="-1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4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1"/>
            <a:ext cx="3043343" cy="467071"/>
          </a:xfrm>
          <a:prstGeom prst="rect">
            <a:avLst/>
          </a:prstGeom>
          <a:noFill/>
          <a:ln>
            <a:noFill/>
          </a:ln>
        </p:spPr>
        <p:txBody>
          <a:bodyPr spcFirstLastPara="1" wrap="square" lIns="92225" tIns="46100" rIns="92225" bIns="461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4" y="1"/>
            <a:ext cx="3043343" cy="467071"/>
          </a:xfrm>
          <a:prstGeom prst="rect">
            <a:avLst/>
          </a:prstGeom>
          <a:noFill/>
          <a:ln>
            <a:noFill/>
          </a:ln>
        </p:spPr>
        <p:txBody>
          <a:bodyPr spcFirstLastPara="1" wrap="square" lIns="92225" tIns="46100" rIns="92225" bIns="461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8842030"/>
            <a:ext cx="3043343" cy="467070"/>
          </a:xfrm>
          <a:prstGeom prst="rect">
            <a:avLst/>
          </a:prstGeom>
          <a:noFill/>
          <a:ln>
            <a:noFill/>
          </a:ln>
        </p:spPr>
        <p:txBody>
          <a:bodyPr spcFirstLastPara="1" wrap="square" lIns="92225" tIns="46100" rIns="92225" bIns="461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sychiatrictimes.com/view/cannabis-use-young-adults-challenges-during-transition-adulthood"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nnals.org/aim/article/doi/10.7326/M18-2809"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bsnews.com/news/marijuana-psychosis-smoking-strong-pot-daily-increases-risk-of-psychosis-study-find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hs.gov/surgeongeneral/reports-and-publications/addiction-and-substance-misuse/advisory-on-marijuana-use-and-developing-brain/index.html#footnote4_wmc0z9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s.gov/surgeongeneral/reports-and-publications/addiction-and-substance-misuse/advisory-on-marijuana-use-and-developing-brain/index.html#footnote5_7h5lqx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teens.drugabuse.gov/blog/post/dabbing-dangerous" TargetMode="External"/><Relationship Id="rId4" Type="http://schemas.openxmlformats.org/officeDocument/2006/relationships/hyperlink" Target="https://www.hhs.gov/surgeongeneral/reports-and-publications/addiction-and-substance-misuse/advisory-on-marijuana-use-and-developing-brain/index.html#footnote6_r8t3eb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OYZvUDbzUk8%20(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notes"/>
          <p:cNvSpPr>
            <a:spLocks noGrp="1" noRot="1" noChangeAspect="1"/>
          </p:cNvSpPr>
          <p:nvPr>
            <p:ph type="sldImg" idx="2"/>
          </p:nvPr>
        </p:nvSpPr>
        <p:spPr>
          <a:xfrm>
            <a:off x="3032125" y="531813"/>
            <a:ext cx="3549650" cy="26622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notes"/>
          <p:cNvSpPr txBox="1">
            <a:spLocks noGrp="1"/>
          </p:cNvSpPr>
          <p:nvPr>
            <p:ph type="body" idx="1"/>
          </p:nvPr>
        </p:nvSpPr>
        <p:spPr>
          <a:xfrm>
            <a:off x="702310" y="4480006"/>
            <a:ext cx="5618480" cy="3665324"/>
          </a:xfrm>
          <a:prstGeom prst="rect">
            <a:avLst/>
          </a:prstGeom>
          <a:noFill/>
          <a:ln>
            <a:noFill/>
          </a:ln>
        </p:spPr>
        <p:txBody>
          <a:bodyPr spcFirstLastPara="1" wrap="square" lIns="92225" tIns="46100" rIns="92225" bIns="46100" anchor="t" anchorCtr="0">
            <a:noAutofit/>
          </a:bodyPr>
          <a:lstStyle/>
          <a:p>
            <a:pPr marL="0" lvl="0" indent="0" algn="l" rtl="0">
              <a:lnSpc>
                <a:spcPct val="100000"/>
              </a:lnSpc>
              <a:spcBef>
                <a:spcPts val="0"/>
              </a:spcBef>
              <a:spcAft>
                <a:spcPts val="0"/>
              </a:spcAft>
              <a:buSzPts val="1400"/>
              <a:buNone/>
            </a:pPr>
            <a:r>
              <a:rPr lang="en-US"/>
              <a:t>With the possibility that CT will make marijuana legal for recreational purposes this year, we want to make sure everyone is educated in order to be well informed in discussions about state policy. </a:t>
            </a:r>
            <a:endParaRPr/>
          </a:p>
          <a:p>
            <a:pPr marL="0" lvl="0" indent="0" algn="l" rtl="0">
              <a:lnSpc>
                <a:spcPct val="100000"/>
              </a:lnSpc>
              <a:spcBef>
                <a:spcPts val="0"/>
              </a:spcBef>
              <a:spcAft>
                <a:spcPts val="0"/>
              </a:spcAft>
              <a:buSzPts val="1400"/>
              <a:buNone/>
            </a:pPr>
            <a:endParaRPr/>
          </a:p>
        </p:txBody>
      </p:sp>
      <p:sp>
        <p:nvSpPr>
          <p:cNvPr id="262" name="Google Shape;262;p1:notes"/>
          <p:cNvSpPr txBox="1">
            <a:spLocks noGrp="1"/>
          </p:cNvSpPr>
          <p:nvPr>
            <p:ph type="sldNum" idx="12"/>
          </p:nvPr>
        </p:nvSpPr>
        <p:spPr>
          <a:xfrm>
            <a:off x="3978134" y="8842029"/>
            <a:ext cx="3043343" cy="467161"/>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0: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217805" lvl="0" indent="-216202" algn="l" rtl="0">
              <a:lnSpc>
                <a:spcPct val="93000"/>
              </a:lnSpc>
              <a:spcBef>
                <a:spcPts val="0"/>
              </a:spcBef>
              <a:spcAft>
                <a:spcPts val="0"/>
              </a:spcAft>
              <a:buSzPts val="1400"/>
              <a:buNone/>
            </a:pPr>
            <a:r>
              <a:rPr lang="en-US" u="sng">
                <a:solidFill>
                  <a:schemeClr val="hlink"/>
                </a:solidFill>
                <a:hlinkClick r:id="rId3"/>
              </a:rPr>
              <a:t>https://www.psychiatrictimes.com/view/cannabis-use-young-adults-challenges-during-transition-adulthood</a:t>
            </a:r>
            <a:r>
              <a:rPr lang="en-US"/>
              <a:t> 2015</a:t>
            </a:r>
            <a:endParaRPr/>
          </a:p>
          <a:p>
            <a:pPr marL="217805" lvl="0" indent="-216202" algn="l" rtl="0">
              <a:lnSpc>
                <a:spcPct val="93000"/>
              </a:lnSpc>
              <a:spcBef>
                <a:spcPts val="0"/>
              </a:spcBef>
              <a:spcAft>
                <a:spcPts val="0"/>
              </a:spcAft>
              <a:buSzPts val="1400"/>
              <a:buNone/>
            </a:pPr>
            <a:endParaRPr b="1"/>
          </a:p>
          <a:p>
            <a:pPr marL="230617" lvl="0" indent="0" algn="l" rtl="0">
              <a:lnSpc>
                <a:spcPct val="100000"/>
              </a:lnSpc>
              <a:spcBef>
                <a:spcPts val="0"/>
              </a:spcBef>
              <a:spcAft>
                <a:spcPts val="0"/>
              </a:spcAft>
              <a:buSzPts val="1400"/>
              <a:buNone/>
            </a:pPr>
            <a:r>
              <a:rPr lang="en-US" sz="1000" b="1">
                <a:solidFill>
                  <a:schemeClr val="dk1"/>
                </a:solidFill>
                <a:latin typeface="Calibri"/>
                <a:ea typeface="Calibri"/>
                <a:cs typeface="Calibri"/>
                <a:sym typeface="Calibri"/>
              </a:rPr>
              <a:t>Graph shows that for </a:t>
            </a:r>
            <a:r>
              <a:rPr lang="en-US" sz="1000" b="1" u="sng">
                <a:solidFill>
                  <a:schemeClr val="dk1"/>
                </a:solidFill>
                <a:latin typeface="Calibri"/>
                <a:ea typeface="Calibri"/>
                <a:cs typeface="Calibri"/>
                <a:sym typeface="Calibri"/>
              </a:rPr>
              <a:t>teens</a:t>
            </a:r>
            <a:r>
              <a:rPr lang="en-US" sz="1000" b="1">
                <a:solidFill>
                  <a:schemeClr val="dk1"/>
                </a:solidFill>
                <a:latin typeface="Calibri"/>
                <a:ea typeface="Calibri"/>
                <a:cs typeface="Calibri"/>
                <a:sym typeface="Calibri"/>
              </a:rPr>
              <a:t>, MJ is more addictive than alcohol. For </a:t>
            </a:r>
            <a:r>
              <a:rPr lang="en-US" sz="1000" b="1" u="sng">
                <a:solidFill>
                  <a:schemeClr val="dk1"/>
                </a:solidFill>
                <a:latin typeface="Calibri"/>
                <a:ea typeface="Calibri"/>
                <a:cs typeface="Calibri"/>
                <a:sym typeface="Calibri"/>
              </a:rPr>
              <a:t>daily users</a:t>
            </a:r>
            <a:r>
              <a:rPr lang="en-US" sz="1000" b="1">
                <a:solidFill>
                  <a:schemeClr val="dk1"/>
                </a:solidFill>
                <a:latin typeface="Calibri"/>
                <a:ea typeface="Calibri"/>
                <a:cs typeface="Calibri"/>
                <a:sym typeface="Calibri"/>
              </a:rPr>
              <a:t>, it’s more addictive than heroin! </a:t>
            </a:r>
            <a:endParaRPr/>
          </a:p>
          <a:p>
            <a:pPr marL="230617" lvl="0" indent="0" algn="l" rtl="0">
              <a:lnSpc>
                <a:spcPct val="100000"/>
              </a:lnSpc>
              <a:spcBef>
                <a:spcPts val="0"/>
              </a:spcBef>
              <a:spcAft>
                <a:spcPts val="0"/>
              </a:spcAft>
              <a:buSzPts val="1400"/>
              <a:buNone/>
            </a:pPr>
            <a:r>
              <a:rPr lang="en-US" sz="1000">
                <a:solidFill>
                  <a:schemeClr val="dk1"/>
                </a:solidFill>
                <a:latin typeface="Calibri"/>
                <a:ea typeface="Calibri"/>
                <a:cs typeface="Calibri"/>
                <a:sym typeface="Calibri"/>
              </a:rPr>
              <a:t>[defining characteristics of addiction = tolerance, withdrawal]</a:t>
            </a:r>
            <a:endParaRPr/>
          </a:p>
          <a:p>
            <a:pPr marL="230617" lvl="0" indent="0" algn="l" rtl="0">
              <a:lnSpc>
                <a:spcPct val="100000"/>
              </a:lnSpc>
              <a:spcBef>
                <a:spcPts val="0"/>
              </a:spcBef>
              <a:spcAft>
                <a:spcPts val="0"/>
              </a:spcAft>
              <a:buSzPts val="1400"/>
              <a:buNone/>
            </a:pPr>
            <a:r>
              <a:rPr lang="en-US" sz="1000" b="1">
                <a:solidFill>
                  <a:schemeClr val="dk1"/>
                </a:solidFill>
                <a:latin typeface="Calibri"/>
                <a:ea typeface="Calibri"/>
                <a:cs typeface="Calibri"/>
                <a:sym typeface="Calibri"/>
              </a:rPr>
              <a:t>Likelihood of becoming addicted is linked to </a:t>
            </a:r>
            <a:r>
              <a:rPr lang="en-US" sz="1000" b="1" u="sng">
                <a:solidFill>
                  <a:schemeClr val="dk1"/>
                </a:solidFill>
                <a:latin typeface="Calibri"/>
                <a:ea typeface="Calibri"/>
                <a:cs typeface="Calibri"/>
                <a:sym typeface="Calibri"/>
              </a:rPr>
              <a:t>age of use; potency; frequency </a:t>
            </a:r>
            <a:endParaRPr/>
          </a:p>
          <a:p>
            <a:pPr marL="230617" lvl="0" indent="0" algn="l" rtl="0">
              <a:lnSpc>
                <a:spcPct val="100000"/>
              </a:lnSpc>
              <a:spcBef>
                <a:spcPts val="0"/>
              </a:spcBef>
              <a:spcAft>
                <a:spcPts val="0"/>
              </a:spcAft>
              <a:buSzPts val="1400"/>
              <a:buNone/>
            </a:pPr>
            <a:endParaRPr sz="1000">
              <a:solidFill>
                <a:schemeClr val="dk1"/>
              </a:solidFill>
              <a:latin typeface="Calibri"/>
              <a:ea typeface="Calibri"/>
              <a:cs typeface="Calibri"/>
              <a:sym typeface="Calibri"/>
            </a:endParaRPr>
          </a:p>
          <a:p>
            <a:pPr marL="230617" lvl="0" indent="0" algn="l" rtl="0">
              <a:lnSpc>
                <a:spcPct val="100000"/>
              </a:lnSpc>
              <a:spcBef>
                <a:spcPts val="0"/>
              </a:spcBef>
              <a:spcAft>
                <a:spcPts val="0"/>
              </a:spcAft>
              <a:buSzPts val="1400"/>
              <a:buNone/>
            </a:pPr>
            <a:r>
              <a:rPr lang="en-US" sz="1000">
                <a:solidFill>
                  <a:schemeClr val="dk1"/>
                </a:solidFill>
                <a:latin typeface="Calibri"/>
                <a:ea typeface="Calibri"/>
                <a:cs typeface="Calibri"/>
                <a:sym typeface="Calibri"/>
              </a:rPr>
              <a:t>Among </a:t>
            </a:r>
            <a:r>
              <a:rPr lang="en-US" sz="1000" u="sng">
                <a:solidFill>
                  <a:schemeClr val="dk1"/>
                </a:solidFill>
                <a:latin typeface="Calibri"/>
                <a:ea typeface="Calibri"/>
                <a:cs typeface="Calibri"/>
                <a:sym typeface="Calibri"/>
              </a:rPr>
              <a:t>teen</a:t>
            </a:r>
            <a:r>
              <a:rPr lang="en-US" sz="1000">
                <a:solidFill>
                  <a:schemeClr val="dk1"/>
                </a:solidFill>
                <a:latin typeface="Calibri"/>
                <a:ea typeface="Calibri"/>
                <a:cs typeface="Calibri"/>
                <a:sym typeface="Calibri"/>
              </a:rPr>
              <a:t> users, increased potency increased risk: </a:t>
            </a:r>
            <a:endParaRPr/>
          </a:p>
          <a:p>
            <a:pPr marL="691851" lvl="0" indent="-461233" algn="l" rtl="0">
              <a:lnSpc>
                <a:spcPct val="100000"/>
              </a:lnSpc>
              <a:spcBef>
                <a:spcPts val="0"/>
              </a:spcBef>
              <a:spcAft>
                <a:spcPts val="0"/>
              </a:spcAft>
              <a:buSzPts val="1400"/>
              <a:buFont typeface="Noto Sans Symbols"/>
              <a:buChar char="▪"/>
            </a:pPr>
            <a:r>
              <a:rPr lang="en-US" sz="1000">
                <a:solidFill>
                  <a:schemeClr val="dk1"/>
                </a:solidFill>
                <a:latin typeface="Calibri"/>
                <a:ea typeface="Calibri"/>
                <a:cs typeface="Calibri"/>
                <a:sym typeface="Calibri"/>
              </a:rPr>
              <a:t>4.9% THC 🡪 1.88x risk of 1</a:t>
            </a:r>
            <a:r>
              <a:rPr lang="en-US" sz="1000" baseline="30000">
                <a:solidFill>
                  <a:schemeClr val="dk1"/>
                </a:solidFill>
                <a:latin typeface="Calibri"/>
                <a:ea typeface="Calibri"/>
                <a:cs typeface="Calibri"/>
                <a:sym typeface="Calibri"/>
              </a:rPr>
              <a:t>st</a:t>
            </a:r>
            <a:r>
              <a:rPr lang="en-US" sz="1000">
                <a:solidFill>
                  <a:schemeClr val="dk1"/>
                </a:solidFill>
                <a:latin typeface="Calibri"/>
                <a:ea typeface="Calibri"/>
                <a:cs typeface="Calibri"/>
                <a:sym typeface="Calibri"/>
              </a:rPr>
              <a:t> CUD symptom a year later</a:t>
            </a:r>
            <a:endParaRPr/>
          </a:p>
          <a:p>
            <a:pPr marL="691851" lvl="0" indent="-461233" algn="l" rtl="0">
              <a:lnSpc>
                <a:spcPct val="100000"/>
              </a:lnSpc>
              <a:spcBef>
                <a:spcPts val="0"/>
              </a:spcBef>
              <a:spcAft>
                <a:spcPts val="0"/>
              </a:spcAft>
              <a:buSzPts val="1400"/>
              <a:buFont typeface="Noto Sans Symbols"/>
              <a:buChar char="▪"/>
            </a:pPr>
            <a:r>
              <a:rPr lang="en-US" sz="1000">
                <a:solidFill>
                  <a:schemeClr val="dk1"/>
                </a:solidFill>
                <a:latin typeface="Calibri"/>
                <a:ea typeface="Calibri"/>
                <a:cs typeface="Calibri"/>
                <a:sym typeface="Calibri"/>
              </a:rPr>
              <a:t>12.3% THC 🡪 4.85x risk of 1</a:t>
            </a:r>
            <a:r>
              <a:rPr lang="en-US" sz="1000" baseline="30000">
                <a:solidFill>
                  <a:schemeClr val="dk1"/>
                </a:solidFill>
                <a:latin typeface="Calibri"/>
                <a:ea typeface="Calibri"/>
                <a:cs typeface="Calibri"/>
                <a:sym typeface="Calibri"/>
              </a:rPr>
              <a:t>st</a:t>
            </a:r>
            <a:r>
              <a:rPr lang="en-US" sz="1000">
                <a:solidFill>
                  <a:schemeClr val="dk1"/>
                </a:solidFill>
                <a:latin typeface="Calibri"/>
                <a:ea typeface="Calibri"/>
                <a:cs typeface="Calibri"/>
                <a:sym typeface="Calibri"/>
              </a:rPr>
              <a:t> CUD symptom a year later</a:t>
            </a:r>
            <a:endParaRPr/>
          </a:p>
          <a:p>
            <a:pPr marL="217805" lvl="0" indent="-216202" algn="l" rtl="0">
              <a:lnSpc>
                <a:spcPct val="93000"/>
              </a:lnSpc>
              <a:spcBef>
                <a:spcPts val="0"/>
              </a:spcBef>
              <a:spcAft>
                <a:spcPts val="0"/>
              </a:spcAft>
              <a:buSzPts val="1400"/>
              <a:buNone/>
            </a:pPr>
            <a:r>
              <a:rPr lang="en-US"/>
              <a:t>https://www.sciencedirect.com/science/article/abs/pii/S0376871618308202?via%3Dihub</a:t>
            </a:r>
            <a:endParaRPr/>
          </a:p>
          <a:p>
            <a:pPr marL="217805" lvl="0" indent="-216202" algn="l" rtl="0">
              <a:lnSpc>
                <a:spcPct val="93000"/>
              </a:lnSpc>
              <a:spcBef>
                <a:spcPts val="0"/>
              </a:spcBef>
              <a:spcAft>
                <a:spcPts val="0"/>
              </a:spcAft>
              <a:buSzPts val="1400"/>
              <a:buNone/>
            </a:pPr>
            <a:endParaRPr b="1"/>
          </a:p>
        </p:txBody>
      </p:sp>
      <p:sp>
        <p:nvSpPr>
          <p:cNvPr id="343" name="Google Shape;343;p10: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11: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217805" lvl="0" indent="-216202" algn="l" rtl="0">
              <a:lnSpc>
                <a:spcPct val="93000"/>
              </a:lnSpc>
              <a:spcBef>
                <a:spcPts val="0"/>
              </a:spcBef>
              <a:spcAft>
                <a:spcPts val="0"/>
              </a:spcAft>
              <a:buSzPts val="1400"/>
              <a:buNone/>
            </a:pPr>
            <a:r>
              <a:rPr lang="en-US"/>
              <a:t>According to a 2021 CT DPH communication: Between 2016 to 2019, </a:t>
            </a:r>
            <a:r>
              <a:rPr lang="en-US" b="1"/>
              <a:t>CT hospital admissions for marijuana intoxication increased 491% for youth up to age 18 and 391% for people ages 19 and older</a:t>
            </a:r>
            <a:r>
              <a:rPr lang="en-US"/>
              <a:t>. The total number in 2019 was 937 people. During the same period, </a:t>
            </a:r>
            <a:r>
              <a:rPr lang="en-US" b="1"/>
              <a:t>psychosis increased 300% </a:t>
            </a:r>
            <a:r>
              <a:rPr lang="en-US"/>
              <a:t>for hospital admissions for mental illness with marijuana use.</a:t>
            </a:r>
            <a:endParaRPr/>
          </a:p>
          <a:p>
            <a:pPr marL="217805" lvl="0" indent="-216202" algn="l" rtl="0">
              <a:lnSpc>
                <a:spcPct val="93000"/>
              </a:lnSpc>
              <a:spcBef>
                <a:spcPts val="0"/>
              </a:spcBef>
              <a:spcAft>
                <a:spcPts val="0"/>
              </a:spcAft>
              <a:buSzPts val="1400"/>
              <a:buNone/>
            </a:pPr>
            <a:endParaRPr>
              <a:latin typeface="Arial"/>
              <a:ea typeface="Arial"/>
              <a:cs typeface="Arial"/>
              <a:sym typeface="Arial"/>
            </a:endParaRPr>
          </a:p>
          <a:p>
            <a:pPr marL="217805" lvl="0" indent="-216202" algn="l" rtl="0">
              <a:lnSpc>
                <a:spcPct val="93000"/>
              </a:lnSpc>
              <a:spcBef>
                <a:spcPts val="0"/>
              </a:spcBef>
              <a:spcAft>
                <a:spcPts val="0"/>
              </a:spcAft>
              <a:buSzPts val="1400"/>
              <a:buNone/>
            </a:pPr>
            <a:r>
              <a:rPr lang="en-US" u="sng">
                <a:latin typeface="Arial"/>
                <a:ea typeface="Arial"/>
                <a:cs typeface="Arial"/>
                <a:sym typeface="Arial"/>
              </a:rPr>
              <a:t>Explanation of graph: </a:t>
            </a:r>
            <a:endParaRPr/>
          </a:p>
          <a:p>
            <a:pPr marL="217805" lvl="0" indent="-216202" algn="l" rtl="0">
              <a:lnSpc>
                <a:spcPct val="93000"/>
              </a:lnSpc>
              <a:spcBef>
                <a:spcPts val="0"/>
              </a:spcBef>
              <a:spcAft>
                <a:spcPts val="0"/>
              </a:spcAft>
              <a:buSzPts val="1400"/>
              <a:buNone/>
            </a:pPr>
            <a:endParaRPr>
              <a:latin typeface="Arial"/>
              <a:ea typeface="Arial"/>
              <a:cs typeface="Arial"/>
              <a:sym typeface="Arial"/>
            </a:endParaRPr>
          </a:p>
          <a:p>
            <a:pPr marL="217805" lvl="0" indent="-216202" algn="l" rtl="0">
              <a:lnSpc>
                <a:spcPct val="93000"/>
              </a:lnSpc>
              <a:spcBef>
                <a:spcPts val="0"/>
              </a:spcBef>
              <a:spcAft>
                <a:spcPts val="0"/>
              </a:spcAft>
              <a:buSzPts val="1400"/>
              <a:buNone/>
            </a:pPr>
            <a:r>
              <a:rPr lang="en-US">
                <a:latin typeface="Arial"/>
                <a:ea typeface="Arial"/>
                <a:cs typeface="Arial"/>
                <a:sym typeface="Arial"/>
              </a:rPr>
              <a:t>Crude and fully adjusted Odds Ratios (Ors) of psychotic disorders for the combined measure of frequency plus type of cannabis use in the whole sample</a:t>
            </a:r>
            <a:endParaRPr/>
          </a:p>
          <a:p>
            <a:pPr marL="217805" lvl="0" indent="-216202" algn="l" rtl="0">
              <a:lnSpc>
                <a:spcPct val="93000"/>
              </a:lnSpc>
              <a:spcBef>
                <a:spcPts val="0"/>
              </a:spcBef>
              <a:spcAft>
                <a:spcPts val="0"/>
              </a:spcAft>
              <a:buSzPts val="1400"/>
              <a:buNone/>
            </a:pPr>
            <a:r>
              <a:rPr lang="en-US" b="1" u="sng">
                <a:latin typeface="Arial"/>
                <a:ea typeface="Arial"/>
                <a:cs typeface="Arial"/>
                <a:sym typeface="Arial"/>
              </a:rPr>
              <a:t>Crude</a:t>
            </a:r>
            <a:r>
              <a:rPr lang="en-US" b="1">
                <a:latin typeface="Arial"/>
                <a:ea typeface="Arial"/>
                <a:cs typeface="Arial"/>
                <a:sym typeface="Arial"/>
              </a:rPr>
              <a:t> ORs are adjusted only for age, gender and ethnicity. </a:t>
            </a:r>
            <a:r>
              <a:rPr lang="en-US" b="1" u="sng">
                <a:latin typeface="Arial"/>
                <a:ea typeface="Arial"/>
                <a:cs typeface="Arial"/>
                <a:sym typeface="Arial"/>
              </a:rPr>
              <a:t>Fully adjusted ORs</a:t>
            </a:r>
            <a:r>
              <a:rPr lang="en-US" b="1">
                <a:latin typeface="Arial"/>
                <a:ea typeface="Arial"/>
                <a:cs typeface="Arial"/>
                <a:sym typeface="Arial"/>
              </a:rPr>
              <a:t> are additionally adjusted for level of education, employment status, and use of tobacco, stimulants, ketamine, legal highs, and hallucinogenics. Error bars represent 95% Confidence Intervals.</a:t>
            </a:r>
            <a:endParaRPr/>
          </a:p>
          <a:p>
            <a:pPr marL="461233" lvl="0" indent="-230616" algn="l" rtl="0">
              <a:lnSpc>
                <a:spcPct val="100000"/>
              </a:lnSpc>
              <a:spcBef>
                <a:spcPts val="0"/>
              </a:spcBef>
              <a:spcAft>
                <a:spcPts val="0"/>
              </a:spcAft>
              <a:buSzPts val="1400"/>
              <a:buNone/>
            </a:pPr>
            <a:endParaRPr/>
          </a:p>
          <a:p>
            <a:pPr marL="461233" lvl="0" indent="-230616" algn="l" rtl="0">
              <a:lnSpc>
                <a:spcPct val="100000"/>
              </a:lnSpc>
              <a:spcBef>
                <a:spcPts val="0"/>
              </a:spcBef>
              <a:spcAft>
                <a:spcPts val="0"/>
              </a:spcAft>
              <a:buSzPts val="1400"/>
              <a:buNone/>
            </a:pPr>
            <a:r>
              <a:rPr lang="en-US" b="1"/>
              <a:t>The odds of psychotic disorder among daily cannabis users were 3·2 times higher than for never users, whereas the odds among users of high-potency cannabis were 1·6 times higher than for never users. Starting to use cannabis by 15 years of age modestly increased the odds for psychotic disorder but not independently of frequency of use or of the potency of the cannabis used. </a:t>
            </a:r>
            <a:r>
              <a:rPr lang="en-US"/>
              <a:t>These measures of extent of exposure did not interact with each other, nor did they interact with the sites. This lack of interaction between degree of cannabis use (ie, daily use of cannabis or use of high-potency cannabis) and site might reflect insufficient power in our study; however, it could also indicate that although the magnitude of the effect might vary depending on the degree of cannabis use, there is a consistent effect of daily use and use of high-potency cannabis on the ORs for psychotic disorders across all study sites.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Interpretation (final section of article): </a:t>
            </a:r>
            <a:r>
              <a:rPr lang="en-US" b="1"/>
              <a:t>Differences in frequency of daily cannabis use and in use of high-potency cannabis contributed to the striking variation in the incidence of psychotic disorder across the 11 studied sites. Given the increasing availability of high-potency cannabis, this has important implications for public health.</a:t>
            </a:r>
            <a:endParaRPr/>
          </a:p>
          <a:p>
            <a:pPr marL="457200" marR="0" lvl="0" indent="-228600" algn="l" rtl="0">
              <a:lnSpc>
                <a:spcPct val="100000"/>
              </a:lnSpc>
              <a:spcBef>
                <a:spcPts val="0"/>
              </a:spcBef>
              <a:spcAft>
                <a:spcPts val="0"/>
              </a:spcAft>
              <a:buSzPts val="1400"/>
              <a:buNone/>
            </a:pPr>
            <a:endParaRPr b="1"/>
          </a:p>
          <a:p>
            <a:pPr marL="217805" lvl="0" indent="-216202" algn="l" rtl="0">
              <a:lnSpc>
                <a:spcPct val="93000"/>
              </a:lnSpc>
              <a:spcBef>
                <a:spcPts val="0"/>
              </a:spcBef>
              <a:spcAft>
                <a:spcPts val="0"/>
              </a:spcAft>
              <a:buSzPts val="1400"/>
              <a:buNone/>
            </a:pPr>
            <a:r>
              <a:rPr lang="en-US"/>
              <a:t>Source: The contribution of cannabis use to variation in the incidence of psychotic disorder across Europe (EU-GEI): a multicentre case-control study Marta Di Forti, Diego Quattrone, et al. Lancet Psychiatry 2019; 6: 427–36 Published Online March 19, 2019 http://dx.doi.org/10.1016/ S2215-0366(19)30048-3</a:t>
            </a:r>
            <a:endParaRPr>
              <a:latin typeface="Arial"/>
              <a:ea typeface="Arial"/>
              <a:cs typeface="Arial"/>
              <a:sym typeface="Arial"/>
            </a:endParaRPr>
          </a:p>
          <a:p>
            <a:pPr marL="217805" lvl="0" indent="-216202" algn="l" rtl="0">
              <a:lnSpc>
                <a:spcPct val="93000"/>
              </a:lnSpc>
              <a:spcBef>
                <a:spcPts val="0"/>
              </a:spcBef>
              <a:spcAft>
                <a:spcPts val="0"/>
              </a:spcAft>
              <a:buSzPts val="1400"/>
              <a:buNone/>
            </a:pPr>
            <a:endParaRPr>
              <a:latin typeface="Arial"/>
              <a:ea typeface="Arial"/>
              <a:cs typeface="Arial"/>
              <a:sym typeface="Arial"/>
            </a:endParaRPr>
          </a:p>
          <a:p>
            <a:pPr marL="457200" marR="0" lvl="0" indent="-228600" algn="l" rtl="0">
              <a:lnSpc>
                <a:spcPct val="100000"/>
              </a:lnSpc>
              <a:spcBef>
                <a:spcPts val="0"/>
              </a:spcBef>
              <a:spcAft>
                <a:spcPts val="0"/>
              </a:spcAft>
              <a:buSzPts val="1400"/>
              <a:buNone/>
            </a:pPr>
            <a:endParaRPr b="1"/>
          </a:p>
        </p:txBody>
      </p:sp>
      <p:sp>
        <p:nvSpPr>
          <p:cNvPr id="352" name="Google Shape;352;p11: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2: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217805" lvl="0" indent="-216202" algn="l" rtl="0">
              <a:lnSpc>
                <a:spcPct val="93000"/>
              </a:lnSpc>
              <a:spcBef>
                <a:spcPts val="0"/>
              </a:spcBef>
              <a:spcAft>
                <a:spcPts val="0"/>
              </a:spcAft>
              <a:buSzPts val="1400"/>
              <a:buNone/>
            </a:pPr>
            <a:r>
              <a:rPr lang="en-US" b="0"/>
              <a:t>https://www.psychiatrictimes.com/view/cannabis-use-young-adults-challenges-during-transition-adulthood 2015</a:t>
            </a:r>
            <a:endParaRPr/>
          </a:p>
          <a:p>
            <a:pPr marL="217805" lvl="0" indent="-216202" algn="l" rtl="0">
              <a:lnSpc>
                <a:spcPct val="93000"/>
              </a:lnSpc>
              <a:spcBef>
                <a:spcPts val="0"/>
              </a:spcBef>
              <a:spcAft>
                <a:spcPts val="0"/>
              </a:spcAft>
              <a:buSzPts val="1400"/>
              <a:buNone/>
            </a:pPr>
            <a:endParaRPr b="0"/>
          </a:p>
          <a:p>
            <a:pPr marL="217805" lvl="0" indent="-216202" algn="l" rtl="0">
              <a:lnSpc>
                <a:spcPct val="93000"/>
              </a:lnSpc>
              <a:spcBef>
                <a:spcPts val="0"/>
              </a:spcBef>
              <a:spcAft>
                <a:spcPts val="0"/>
              </a:spcAft>
              <a:buSzPts val="1400"/>
              <a:buNone/>
            </a:pPr>
            <a:r>
              <a:rPr lang="en-US" b="0"/>
              <a:t>Mention that kids who use weed regularly think it’s helping them b/c when they stop using it, they feel anxious. </a:t>
            </a:r>
            <a:endParaRPr b="0"/>
          </a:p>
          <a:p>
            <a:pPr marL="217805" lvl="0" indent="-216202" algn="l" rtl="0">
              <a:lnSpc>
                <a:spcPct val="93000"/>
              </a:lnSpc>
              <a:spcBef>
                <a:spcPts val="0"/>
              </a:spcBef>
              <a:spcAft>
                <a:spcPts val="0"/>
              </a:spcAft>
              <a:buSzPts val="1400"/>
              <a:buNone/>
            </a:pPr>
            <a:r>
              <a:rPr lang="en-US" b="0"/>
              <a:t>But that anxiety may be </a:t>
            </a:r>
            <a:r>
              <a:rPr lang="en-US" b="0" u="sng"/>
              <a:t>caused </a:t>
            </a:r>
            <a:r>
              <a:rPr lang="en-US" b="0"/>
              <a:t>by the drug (withdrawal). More important to figure out why they’re anxious at all and find</a:t>
            </a:r>
            <a:endParaRPr/>
          </a:p>
          <a:p>
            <a:pPr marL="217805" lvl="0" indent="-216202" algn="l" rtl="0">
              <a:lnSpc>
                <a:spcPct val="93000"/>
              </a:lnSpc>
              <a:spcBef>
                <a:spcPts val="0"/>
              </a:spcBef>
              <a:spcAft>
                <a:spcPts val="0"/>
              </a:spcAft>
              <a:buSzPts val="1400"/>
              <a:buNone/>
            </a:pPr>
            <a:r>
              <a:rPr lang="en-US" b="0"/>
              <a:t>Positive coping skills. </a:t>
            </a:r>
            <a:endParaRPr b="0"/>
          </a:p>
        </p:txBody>
      </p:sp>
      <p:sp>
        <p:nvSpPr>
          <p:cNvPr id="361" name="Google Shape;361;p12: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3: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369" name="Google Shape;369;p13: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14: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solidFill>
                  <a:srgbClr val="002060"/>
                </a:solidFill>
              </a:rPr>
              <a:t>21.7% of 9</a:t>
            </a:r>
            <a:r>
              <a:rPr lang="en-US" baseline="30000">
                <a:solidFill>
                  <a:srgbClr val="002060"/>
                </a:solidFill>
              </a:rPr>
              <a:t>th</a:t>
            </a:r>
            <a:r>
              <a:rPr lang="en-US">
                <a:solidFill>
                  <a:srgbClr val="002060"/>
                </a:solidFill>
              </a:rPr>
              <a:t> – 12</a:t>
            </a:r>
            <a:r>
              <a:rPr lang="en-US" baseline="30000">
                <a:solidFill>
                  <a:srgbClr val="002060"/>
                </a:solidFill>
              </a:rPr>
              <a:t>th</a:t>
            </a:r>
            <a:r>
              <a:rPr lang="en-US">
                <a:solidFill>
                  <a:srgbClr val="002060"/>
                </a:solidFill>
              </a:rPr>
              <a:t> graders – this is CT and US stat – YRBS 2019</a:t>
            </a:r>
            <a:endParaRPr/>
          </a:p>
          <a:p>
            <a:pPr marL="457200" marR="0" lvl="0" indent="-228600" algn="l" rtl="0">
              <a:lnSpc>
                <a:spcPct val="100000"/>
              </a:lnSpc>
              <a:spcBef>
                <a:spcPts val="0"/>
              </a:spcBef>
              <a:spcAft>
                <a:spcPts val="0"/>
              </a:spcAft>
              <a:buSzPts val="1400"/>
              <a:buNone/>
            </a:pPr>
            <a:endParaRPr>
              <a:solidFill>
                <a:srgbClr val="002060"/>
              </a:solidFill>
            </a:endParaRPr>
          </a:p>
          <a:p>
            <a:pPr marL="457200" marR="0" lvl="0" indent="-228600" algn="l" rtl="0">
              <a:lnSpc>
                <a:spcPct val="100000"/>
              </a:lnSpc>
              <a:spcBef>
                <a:spcPts val="0"/>
              </a:spcBef>
              <a:spcAft>
                <a:spcPts val="0"/>
              </a:spcAft>
              <a:buSzPts val="1400"/>
              <a:buNone/>
            </a:pPr>
            <a:r>
              <a:rPr lang="en-US">
                <a:solidFill>
                  <a:srgbClr val="002060"/>
                </a:solidFill>
              </a:rPr>
              <a:t>33% of LGB compared to 21% straight</a:t>
            </a:r>
            <a:endParaRPr/>
          </a:p>
          <a:p>
            <a:pPr marL="457200" marR="0" lvl="0" indent="-228600" algn="l" rtl="0">
              <a:lnSpc>
                <a:spcPct val="100000"/>
              </a:lnSpc>
              <a:spcBef>
                <a:spcPts val="0"/>
              </a:spcBef>
              <a:spcAft>
                <a:spcPts val="0"/>
              </a:spcAft>
              <a:buSzPts val="1400"/>
              <a:buNone/>
            </a:pPr>
            <a:r>
              <a:rPr lang="en-US"/>
              <a:t>24% Hisp, 22% White, 15.5% Black</a:t>
            </a:r>
            <a:endParaRPr/>
          </a:p>
          <a:p>
            <a:pPr marL="457200" marR="0" lvl="0" indent="-228600" algn="l" rtl="0">
              <a:lnSpc>
                <a:spcPct val="100000"/>
              </a:lnSpc>
              <a:spcBef>
                <a:spcPts val="0"/>
              </a:spcBef>
              <a:spcAft>
                <a:spcPts val="0"/>
              </a:spcAft>
              <a:buSzPts val="1400"/>
              <a:buNone/>
            </a:pPr>
            <a:endParaRPr/>
          </a:p>
        </p:txBody>
      </p:sp>
      <p:sp>
        <p:nvSpPr>
          <p:cNvPr id="377" name="Google Shape;377;p14: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5: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solidFill>
                  <a:srgbClr val="002060"/>
                </a:solidFill>
              </a:rPr>
              <a:t>Only about ¾ of 7</a:t>
            </a:r>
            <a:r>
              <a:rPr lang="en-US" baseline="30000">
                <a:solidFill>
                  <a:srgbClr val="002060"/>
                </a:solidFill>
              </a:rPr>
              <a:t>th</a:t>
            </a:r>
            <a:r>
              <a:rPr lang="en-US">
                <a:solidFill>
                  <a:srgbClr val="002060"/>
                </a:solidFill>
              </a:rPr>
              <a:t> graders perceive harm</a:t>
            </a:r>
            <a:endParaRPr/>
          </a:p>
          <a:p>
            <a:pPr marL="457200" marR="0" lvl="0" indent="-228600" algn="l" rtl="0">
              <a:lnSpc>
                <a:spcPct val="100000"/>
              </a:lnSpc>
              <a:spcBef>
                <a:spcPts val="0"/>
              </a:spcBef>
              <a:spcAft>
                <a:spcPts val="0"/>
              </a:spcAft>
              <a:buSzPts val="1400"/>
              <a:buNone/>
            </a:pPr>
            <a:r>
              <a:rPr lang="en-US">
                <a:solidFill>
                  <a:srgbClr val="002060"/>
                </a:solidFill>
              </a:rPr>
              <a:t>At risk groups: LGBTQ</a:t>
            </a:r>
            <a:endParaRPr/>
          </a:p>
        </p:txBody>
      </p:sp>
      <p:sp>
        <p:nvSpPr>
          <p:cNvPr id="384" name="Google Shape;384;p15: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6: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0" lvl="0" indent="0" algn="l" rtl="0">
              <a:lnSpc>
                <a:spcPct val="150000"/>
              </a:lnSpc>
              <a:spcBef>
                <a:spcPts val="0"/>
              </a:spcBef>
              <a:spcAft>
                <a:spcPts val="0"/>
              </a:spcAft>
              <a:buSzPts val="1400"/>
              <a:buNone/>
            </a:pPr>
            <a:r>
              <a:rPr lang="en-US">
                <a:solidFill>
                  <a:srgbClr val="000000"/>
                </a:solidFill>
                <a:latin typeface="Calibri"/>
                <a:ea typeface="Calibri"/>
                <a:cs typeface="Calibri"/>
                <a:sym typeface="Calibri"/>
              </a:rPr>
              <a:t>In a recent DMHAS funded project that included conducting 28 focus groups among MS and HS youth and parents of teens there were some overall </a:t>
            </a:r>
            <a:endParaRPr/>
          </a:p>
          <a:p>
            <a:pPr marL="452723" lvl="0" indent="-452723" algn="l" rtl="0">
              <a:lnSpc>
                <a:spcPct val="150000"/>
              </a:lnSpc>
              <a:spcBef>
                <a:spcPts val="0"/>
              </a:spcBef>
              <a:spcAft>
                <a:spcPts val="0"/>
              </a:spcAft>
              <a:buSzPts val="1400"/>
              <a:buAutoNum type="arabicPeriod"/>
            </a:pPr>
            <a:r>
              <a:rPr lang="en-US">
                <a:solidFill>
                  <a:srgbClr val="000000"/>
                </a:solidFill>
                <a:latin typeface="Calibri"/>
                <a:ea typeface="Calibri"/>
                <a:cs typeface="Calibri"/>
                <a:sym typeface="Calibri"/>
              </a:rPr>
              <a:t>Youth believe their peers use marijuana because they are “looking for escapes and can’t leave their house,” alcohol use was more frequently identified as an activity borne from boredom, compared to marijuana use being cited as a coping mechanism for stress and anxiety. And teens drew the connection between stress and anxiety levels increasing due to COVID and “new influxes of people...considering starting marijuana and edibles [because] they...need something to help them cope.”  And are increasingly “looking to get high to get away from this, depression and anxiety.” </a:t>
            </a:r>
            <a:endParaRPr/>
          </a:p>
          <a:p>
            <a:pPr marL="339542" lvl="0" indent="-339542" algn="l" rtl="0">
              <a:lnSpc>
                <a:spcPct val="150000"/>
              </a:lnSpc>
              <a:spcBef>
                <a:spcPts val="0"/>
              </a:spcBef>
              <a:spcAft>
                <a:spcPts val="0"/>
              </a:spcAft>
              <a:buSzPts val="1400"/>
              <a:buAutoNum type="arabicPeriod"/>
            </a:pPr>
            <a:r>
              <a:rPr lang="en-US">
                <a:solidFill>
                  <a:srgbClr val="000000"/>
                </a:solidFill>
                <a:latin typeface="Calibri"/>
                <a:ea typeface="Calibri"/>
                <a:cs typeface="Calibri"/>
                <a:sym typeface="Calibri"/>
              </a:rPr>
              <a:t>Many students reported that vaping marijuana was more common than nicotine vaping. “I think people are using marijuana in their vape because it calms them down more than just the normal vape would.” In addition, “alcohol is seen as more social and people smoke marijuana on their own and now that they have more time alone.”</a:t>
            </a:r>
            <a:endParaRPr>
              <a:latin typeface="Calibri"/>
              <a:ea typeface="Calibri"/>
              <a:cs typeface="Calibri"/>
              <a:sym typeface="Calibri"/>
            </a:endParaRPr>
          </a:p>
          <a:p>
            <a:pPr marL="339542" lvl="0" indent="-339542" algn="l" rtl="0">
              <a:lnSpc>
                <a:spcPct val="150000"/>
              </a:lnSpc>
              <a:spcBef>
                <a:spcPts val="0"/>
              </a:spcBef>
              <a:spcAft>
                <a:spcPts val="0"/>
              </a:spcAft>
              <a:buSzPts val="1400"/>
              <a:buAutoNum type="arabicPeriod"/>
            </a:pPr>
            <a:r>
              <a:rPr lang="en-US">
                <a:solidFill>
                  <a:srgbClr val="000000"/>
                </a:solidFill>
                <a:latin typeface="Calibri"/>
                <a:ea typeface="Calibri"/>
                <a:cs typeface="Calibri"/>
                <a:sym typeface="Calibri"/>
              </a:rPr>
              <a:t>There is also an increasing sense that marijuana use is safe, and a common means to reduce stress. </a:t>
            </a:r>
            <a:endParaRPr/>
          </a:p>
          <a:p>
            <a:pPr marL="339542" lvl="0" indent="-339542" algn="l" rtl="0">
              <a:lnSpc>
                <a:spcPct val="150000"/>
              </a:lnSpc>
              <a:spcBef>
                <a:spcPts val="0"/>
              </a:spcBef>
              <a:spcAft>
                <a:spcPts val="0"/>
              </a:spcAft>
              <a:buSzPts val="1400"/>
              <a:buAutoNum type="arabicPeriod"/>
            </a:pPr>
            <a:r>
              <a:rPr lang="en-US">
                <a:solidFill>
                  <a:srgbClr val="000000"/>
                </a:solidFill>
                <a:latin typeface="Calibri"/>
                <a:ea typeface="Calibri"/>
                <a:cs typeface="Calibri"/>
                <a:sym typeface="Calibri"/>
              </a:rPr>
              <a:t>Some students perceived their parents as permissive around marijuana use. Some also believe, for example, that there may be more conversations with parents around “the dangers of alcohol use than around weed.” Other students reported that they have “heard parents and people say weed isn’t that bad and it doesn’t have a [negative] effect on your body.” They also “know so many parents that smoke” and “see parents at parties using it.” Additional, youth have also seen their parents use marijuana as a method to relieve pain.</a:t>
            </a:r>
            <a:endParaRPr>
              <a:latin typeface="Calibri"/>
              <a:ea typeface="Calibri"/>
              <a:cs typeface="Calibri"/>
              <a:sym typeface="Calibri"/>
            </a:endParaRPr>
          </a:p>
          <a:p>
            <a:pPr marL="339542" lvl="0" indent="-250642" algn="l" rtl="0">
              <a:lnSpc>
                <a:spcPct val="150000"/>
              </a:lnSpc>
              <a:spcBef>
                <a:spcPts val="0"/>
              </a:spcBef>
              <a:spcAft>
                <a:spcPts val="0"/>
              </a:spcAft>
              <a:buSzPts val="1400"/>
              <a:buNone/>
            </a:pPr>
            <a:endParaRPr/>
          </a:p>
        </p:txBody>
      </p:sp>
      <p:sp>
        <p:nvSpPr>
          <p:cNvPr id="391" name="Google Shape;391;p16: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7: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00" name="Google Shape;400;p17: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18: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0" lvl="1" indent="0" algn="l" rtl="0">
              <a:lnSpc>
                <a:spcPct val="150000"/>
              </a:lnSpc>
              <a:spcBef>
                <a:spcPts val="0"/>
              </a:spcBef>
              <a:spcAft>
                <a:spcPts val="0"/>
              </a:spcAft>
              <a:buSzPts val="1400"/>
              <a:buNone/>
            </a:pPr>
            <a:r>
              <a:rPr lang="en-US" sz="2000">
                <a:solidFill>
                  <a:schemeClr val="dk1"/>
                </a:solidFill>
                <a:latin typeface="Calibri"/>
                <a:ea typeface="Calibri"/>
                <a:cs typeface="Calibri"/>
                <a:sym typeface="Calibri"/>
              </a:rPr>
              <a:t>(1.5 oz plant material or equivalent, 5 oz locked up)</a:t>
            </a:r>
            <a:endParaRPr/>
          </a:p>
          <a:p>
            <a:pPr marL="0" lvl="0" indent="0" algn="l" rtl="0">
              <a:lnSpc>
                <a:spcPct val="150000"/>
              </a:lnSpc>
              <a:spcBef>
                <a:spcPts val="0"/>
              </a:spcBef>
              <a:spcAft>
                <a:spcPts val="0"/>
              </a:spcAft>
              <a:buSzPts val="1400"/>
              <a:buNone/>
            </a:pPr>
            <a:r>
              <a:rPr lang="en-US">
                <a:solidFill>
                  <a:schemeClr val="dk1"/>
                </a:solidFill>
                <a:latin typeface="Calibri"/>
                <a:ea typeface="Calibri"/>
                <a:cs typeface="Calibri"/>
                <a:sym typeface="Calibri"/>
              </a:rPr>
              <a:t>(3 mature+3 immature plants)</a:t>
            </a:r>
            <a:endParaRPr/>
          </a:p>
        </p:txBody>
      </p:sp>
      <p:sp>
        <p:nvSpPr>
          <p:cNvPr id="409" name="Google Shape;409;p18: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19: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0" lvl="1" indent="0" algn="l" rtl="0">
              <a:lnSpc>
                <a:spcPct val="150000"/>
              </a:lnSpc>
              <a:spcBef>
                <a:spcPts val="0"/>
              </a:spcBef>
              <a:spcAft>
                <a:spcPts val="0"/>
              </a:spcAft>
              <a:buSzPts val="1400"/>
              <a:buNone/>
            </a:pPr>
            <a:r>
              <a:rPr lang="en-US" sz="2000">
                <a:solidFill>
                  <a:schemeClr val="dk1"/>
                </a:solidFill>
                <a:latin typeface="Calibri"/>
                <a:ea typeface="Calibri"/>
                <a:cs typeface="Calibri"/>
                <a:sym typeface="Calibri"/>
              </a:rPr>
              <a:t>(1.5 oz plant material or equivalent, 5 oz locked up)</a:t>
            </a:r>
            <a:endParaRPr/>
          </a:p>
          <a:p>
            <a:pPr marL="0" lvl="0" indent="0" algn="l" rtl="0">
              <a:lnSpc>
                <a:spcPct val="150000"/>
              </a:lnSpc>
              <a:spcBef>
                <a:spcPts val="0"/>
              </a:spcBef>
              <a:spcAft>
                <a:spcPts val="0"/>
              </a:spcAft>
              <a:buSzPts val="1400"/>
              <a:buNone/>
            </a:pPr>
            <a:r>
              <a:rPr lang="en-US">
                <a:solidFill>
                  <a:schemeClr val="dk1"/>
                </a:solidFill>
                <a:latin typeface="Calibri"/>
                <a:ea typeface="Calibri"/>
                <a:cs typeface="Calibri"/>
                <a:sym typeface="Calibri"/>
              </a:rPr>
              <a:t>(3 mature+3 immature plants)</a:t>
            </a:r>
            <a:endParaRPr/>
          </a:p>
        </p:txBody>
      </p:sp>
      <p:sp>
        <p:nvSpPr>
          <p:cNvPr id="417" name="Google Shape;417;p19: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3: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t>Today’s marijuana often looks like the picture on the top. Through chemical processes, the psychoactive ingredient in the plant—THC—is extracted as oil and/or condensed into forms referred to as dabs, wax or shatter. The result is a very high strength drug without the other parts of the plant. </a:t>
            </a:r>
            <a:endParaRPr/>
          </a:p>
        </p:txBody>
      </p:sp>
      <p:sp>
        <p:nvSpPr>
          <p:cNvPr id="283" name="Google Shape;283;p3: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0: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0" lvl="1" indent="0" algn="l" rtl="0">
              <a:lnSpc>
                <a:spcPct val="150000"/>
              </a:lnSpc>
              <a:spcBef>
                <a:spcPts val="0"/>
              </a:spcBef>
              <a:spcAft>
                <a:spcPts val="0"/>
              </a:spcAft>
              <a:buSzPts val="1400"/>
              <a:buNone/>
            </a:pPr>
            <a:r>
              <a:rPr lang="en-US" sz="2000">
                <a:solidFill>
                  <a:schemeClr val="dk1"/>
                </a:solidFill>
                <a:latin typeface="Calibri"/>
                <a:ea typeface="Calibri"/>
                <a:cs typeface="Calibri"/>
                <a:sym typeface="Calibri"/>
              </a:rPr>
              <a:t>Working on video series now</a:t>
            </a:r>
            <a:endParaRPr/>
          </a:p>
          <a:p>
            <a:pPr marL="0" lvl="1" indent="0" algn="l" rtl="0">
              <a:lnSpc>
                <a:spcPct val="150000"/>
              </a:lnSpc>
              <a:spcBef>
                <a:spcPts val="0"/>
              </a:spcBef>
              <a:spcAft>
                <a:spcPts val="0"/>
              </a:spcAft>
              <a:buSzPts val="1400"/>
              <a:buNone/>
            </a:pPr>
            <a:r>
              <a:rPr lang="en-US" sz="2000">
                <a:solidFill>
                  <a:schemeClr val="dk1"/>
                </a:solidFill>
                <a:latin typeface="Calibri"/>
                <a:ea typeface="Calibri"/>
                <a:cs typeface="Calibri"/>
                <a:sym typeface="Calibri"/>
              </a:rPr>
              <a:t>Joined CT’s team for Project ECHO (learning collaborative)</a:t>
            </a:r>
            <a:endParaRPr/>
          </a:p>
          <a:p>
            <a:pPr marL="0" lvl="1" indent="0" algn="l" rtl="0">
              <a:lnSpc>
                <a:spcPct val="150000"/>
              </a:lnSpc>
              <a:spcBef>
                <a:spcPts val="0"/>
              </a:spcBef>
              <a:spcAft>
                <a:spcPts val="0"/>
              </a:spcAft>
              <a:buSzPts val="1400"/>
              <a:buNone/>
            </a:pPr>
            <a:endParaRPr/>
          </a:p>
        </p:txBody>
      </p:sp>
      <p:sp>
        <p:nvSpPr>
          <p:cNvPr id="425" name="Google Shape;425;p20: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7: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00" name="Google Shape;400;p17: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8537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2:notes"/>
          <p:cNvSpPr txBox="1">
            <a:spLocks noGrp="1"/>
          </p:cNvSpPr>
          <p:nvPr>
            <p:ph type="body" idx="1"/>
          </p:nvPr>
        </p:nvSpPr>
        <p:spPr>
          <a:xfrm>
            <a:off x="702310" y="4480006"/>
            <a:ext cx="5618480" cy="3665324"/>
          </a:xfrm>
          <a:prstGeom prst="rect">
            <a:avLst/>
          </a:prstGeom>
          <a:noFill/>
          <a:ln>
            <a:noFill/>
          </a:ln>
        </p:spPr>
        <p:txBody>
          <a:bodyPr spcFirstLastPara="1" wrap="square" lIns="92225" tIns="46100" rIns="92225" bIns="46100" anchor="t" anchorCtr="0">
            <a:noAutofit/>
          </a:bodyPr>
          <a:lstStyle/>
          <a:p>
            <a:pPr marL="0" lvl="0" indent="0" algn="l" rtl="0">
              <a:lnSpc>
                <a:spcPct val="100000"/>
              </a:lnSpc>
              <a:spcBef>
                <a:spcPts val="0"/>
              </a:spcBef>
              <a:spcAft>
                <a:spcPts val="0"/>
              </a:spcAft>
              <a:buClr>
                <a:schemeClr val="dk1"/>
              </a:buClr>
              <a:buSzPts val="1400"/>
              <a:buNone/>
            </a:pPr>
            <a:endParaRPr b="1">
              <a:solidFill>
                <a:srgbClr val="174E86"/>
              </a:solidFill>
            </a:endParaRPr>
          </a:p>
        </p:txBody>
      </p:sp>
      <p:sp>
        <p:nvSpPr>
          <p:cNvPr id="441" name="Google Shape;441;p22:notes"/>
          <p:cNvSpPr txBox="1">
            <a:spLocks noGrp="1"/>
          </p:cNvSpPr>
          <p:nvPr>
            <p:ph type="sldNum" idx="12"/>
          </p:nvPr>
        </p:nvSpPr>
        <p:spPr>
          <a:xfrm>
            <a:off x="3978134" y="8842029"/>
            <a:ext cx="3043343" cy="467161"/>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5: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64" name="Google Shape;464;p25: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6: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71" name="Google Shape;471;p26: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27: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t>March 2019:  Annals of Internal Medicine.</a:t>
            </a:r>
            <a:endParaRPr/>
          </a:p>
          <a:p>
            <a:pPr marL="457200" marR="0" lvl="0" indent="-228600" algn="l" rtl="0">
              <a:lnSpc>
                <a:spcPct val="100000"/>
              </a:lnSpc>
              <a:spcBef>
                <a:spcPts val="0"/>
              </a:spcBef>
              <a:spcAft>
                <a:spcPts val="0"/>
              </a:spcAft>
              <a:buSzPts val="1400"/>
              <a:buNone/>
            </a:pPr>
            <a:r>
              <a:rPr lang="en-US"/>
              <a:t>Emergency room records from Monte's hospital show a three-fold increase in marijuana cases since the state became the first to allow sales of recreational marijuana in January 2014. Nearly a third of patients were admitted to the hospital, evidence of severe symptoms, Monte said.</a:t>
            </a:r>
            <a:endParaRPr/>
          </a:p>
          <a:p>
            <a:pPr marL="457200" marR="0" lvl="0" indent="-228600" algn="l" rtl="0">
              <a:lnSpc>
                <a:spcPct val="100000"/>
              </a:lnSpc>
              <a:spcBef>
                <a:spcPts val="0"/>
              </a:spcBef>
              <a:spcAft>
                <a:spcPts val="0"/>
              </a:spcAft>
              <a:buSzPts val="1400"/>
              <a:buNone/>
            </a:pPr>
            <a:r>
              <a:rPr lang="en-US"/>
              <a:t>In 2012, the ER saw an average of one patient every other day with a marijuana-caused problem. By 2016, the count was two to three per day. That's not enough to swamp the emergency department, Monte said, but it stresses an already burdened system.</a:t>
            </a:r>
            <a:endParaRPr/>
          </a:p>
          <a:p>
            <a:pPr marL="457200" marR="0" lvl="0" indent="-228600" algn="l" rtl="0">
              <a:lnSpc>
                <a:spcPct val="100000"/>
              </a:lnSpc>
              <a:spcBef>
                <a:spcPts val="0"/>
              </a:spcBef>
              <a:spcAft>
                <a:spcPts val="0"/>
              </a:spcAft>
              <a:buSzPts val="1400"/>
              <a:buNone/>
            </a:pPr>
            <a:r>
              <a:rPr lang="en-US"/>
              <a:t>In the </a:t>
            </a:r>
            <a:r>
              <a:rPr lang="en-US" u="sng">
                <a:solidFill>
                  <a:schemeClr val="hlink"/>
                </a:solidFill>
                <a:hlinkClick r:id="rId3"/>
              </a:rPr>
              <a:t>state-funded study</a:t>
            </a:r>
            <a:r>
              <a:rPr lang="en-US"/>
              <a:t>, 2,567 emergency visits at the Denver hospital were caused by marijuana from 2012-2016. Nine out of 10 cases were Colorado residents. Seventeen percent of the visits were for uncontrolled bouts of vomiting. It was most often from inhaled marijuana, not edibles.</a:t>
            </a:r>
            <a:endParaRPr/>
          </a:p>
          <a:p>
            <a:pPr marL="457200" marR="0" lvl="0" indent="-228600" algn="l" rtl="0">
              <a:lnSpc>
                <a:spcPct val="100000"/>
              </a:lnSpc>
              <a:spcBef>
                <a:spcPts val="0"/>
              </a:spcBef>
              <a:spcAft>
                <a:spcPts val="0"/>
              </a:spcAft>
              <a:buSzPts val="1400"/>
              <a:buNone/>
            </a:pPr>
            <a:r>
              <a:rPr lang="en-US"/>
              <a:t>Twelve percent of the cases were for acute psychosis, where people without a history of mental disorders lose touch with reality. That was more frequently seen with edibles.</a:t>
            </a:r>
            <a:endParaRPr/>
          </a:p>
          <a:p>
            <a:pPr marL="457200" marR="0" lvl="0" indent="-228600" algn="l" rtl="0">
              <a:lnSpc>
                <a:spcPct val="100000"/>
              </a:lnSpc>
              <a:spcBef>
                <a:spcPts val="0"/>
              </a:spcBef>
              <a:spcAft>
                <a:spcPts val="0"/>
              </a:spcAft>
              <a:buSzPts val="1400"/>
              <a:buNone/>
            </a:pPr>
            <a:r>
              <a:rPr lang="en-US"/>
              <a:t>The findings come on the heels of a study published last week that found people who </a:t>
            </a:r>
            <a:r>
              <a:rPr lang="en-US" u="sng">
                <a:solidFill>
                  <a:schemeClr val="hlink"/>
                </a:solidFill>
                <a:hlinkClick r:id="rId4"/>
              </a:rPr>
              <a:t>smoked strong marijuana on a daily basis were three times more likely to be diagnosed with psychosis</a:t>
            </a:r>
            <a:r>
              <a:rPr lang="en-US"/>
              <a:t> compared with people who never used the drug. Intoxication and heart problems were other common complaints in the Colorado hospital study.</a:t>
            </a:r>
            <a:endParaRPr/>
          </a:p>
          <a:p>
            <a:pPr marL="457200" marR="0" lvl="0" indent="-228600" algn="l" rtl="0">
              <a:lnSpc>
                <a:spcPct val="100000"/>
              </a:lnSpc>
              <a:spcBef>
                <a:spcPts val="0"/>
              </a:spcBef>
              <a:spcAft>
                <a:spcPts val="0"/>
              </a:spcAft>
              <a:buSzPts val="1400"/>
              <a:buNone/>
            </a:pPr>
            <a:endParaRPr/>
          </a:p>
        </p:txBody>
      </p:sp>
      <p:sp>
        <p:nvSpPr>
          <p:cNvPr id="478" name="Google Shape;478;p27: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28: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85" name="Google Shape;485;p28: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9: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493" name="Google Shape;493;p29: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0: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endParaRPr/>
          </a:p>
        </p:txBody>
      </p:sp>
      <p:sp>
        <p:nvSpPr>
          <p:cNvPr id="500" name="Google Shape;500;p30: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t>Today’s marijuana often looks like the picture on the top. Through chemical processes, the psychoactive ingredient in the plant—THC—is extracted as oil and/or condensed into forms referred to as dabs, wax or shatter. The result is a very high strength drug without the other parts of the plant. </a:t>
            </a:r>
            <a:endParaRPr/>
          </a:p>
        </p:txBody>
      </p:sp>
      <p:sp>
        <p:nvSpPr>
          <p:cNvPr id="273" name="Google Shape;273;p2: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4: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217805" lvl="0" indent="-216202" algn="l" rtl="0">
              <a:lnSpc>
                <a:spcPct val="93000"/>
              </a:lnSpc>
              <a:spcBef>
                <a:spcPts val="0"/>
              </a:spcBef>
              <a:spcAft>
                <a:spcPts val="0"/>
              </a:spcAft>
              <a:buSzPts val="1400"/>
              <a:buNone/>
            </a:pPr>
            <a:r>
              <a:rPr lang="en-US" b="1">
                <a:solidFill>
                  <a:srgbClr val="0070C0"/>
                </a:solidFill>
              </a:rPr>
              <a:t>Refer back to Surg Gen’l video: </a:t>
            </a:r>
            <a:endParaRPr/>
          </a:p>
          <a:p>
            <a:pPr marL="217805" lvl="0" indent="-216202" algn="l" rtl="0">
              <a:lnSpc>
                <a:spcPct val="93000"/>
              </a:lnSpc>
              <a:spcBef>
                <a:spcPts val="0"/>
              </a:spcBef>
              <a:spcAft>
                <a:spcPts val="0"/>
              </a:spcAft>
              <a:buSzPts val="1400"/>
              <a:buNone/>
            </a:pPr>
            <a:r>
              <a:rPr lang="en-US" b="1">
                <a:solidFill>
                  <a:srgbClr val="0070C0"/>
                </a:solidFill>
              </a:rPr>
              <a:t>THC</a:t>
            </a:r>
            <a:r>
              <a:rPr lang="en-US" b="1"/>
              <a:t> causes the euphoria and intoxication of “getting high”. It </a:t>
            </a:r>
            <a:r>
              <a:rPr lang="en-US" b="1" i="1" u="sng"/>
              <a:t>also</a:t>
            </a:r>
            <a:r>
              <a:rPr lang="en-US" b="1" u="sng"/>
              <a:t> </a:t>
            </a:r>
            <a:r>
              <a:rPr lang="en-US" b="1"/>
              <a:t>produces anxiety, agitation, paranoia, and psychosis.</a:t>
            </a:r>
            <a:endParaRPr/>
          </a:p>
          <a:p>
            <a:pPr marL="217805" lvl="0" indent="-216202" algn="l" rtl="0">
              <a:lnSpc>
                <a:spcPct val="93000"/>
              </a:lnSpc>
              <a:spcBef>
                <a:spcPts val="0"/>
              </a:spcBef>
              <a:spcAft>
                <a:spcPts val="0"/>
              </a:spcAft>
              <a:buSzPts val="1400"/>
              <a:buNone/>
            </a:pPr>
            <a:r>
              <a:rPr lang="en-US"/>
              <a:t>CBD – does not cause intoxication though long term effects are unknown. However, CBD on the market often contains THC. It is *unregulated*</a:t>
            </a:r>
            <a:endParaRPr/>
          </a:p>
          <a:p>
            <a:pPr marL="217805" lvl="0" indent="-216202" algn="l" rtl="0">
              <a:lnSpc>
                <a:spcPct val="93000"/>
              </a:lnSpc>
              <a:spcBef>
                <a:spcPts val="0"/>
              </a:spcBef>
              <a:spcAft>
                <a:spcPts val="0"/>
              </a:spcAft>
              <a:buSzPts val="1400"/>
              <a:buNone/>
            </a:pPr>
            <a:endParaRPr b="0"/>
          </a:p>
          <a:p>
            <a:pPr marL="217805" lvl="0" indent="-216202" algn="l" rtl="0">
              <a:lnSpc>
                <a:spcPct val="93000"/>
              </a:lnSpc>
              <a:spcBef>
                <a:spcPts val="0"/>
              </a:spcBef>
              <a:spcAft>
                <a:spcPts val="0"/>
              </a:spcAft>
              <a:buSzPts val="1400"/>
              <a:buNone/>
            </a:pPr>
            <a:r>
              <a:rPr lang="en-US" b="0"/>
              <a:t>https://www.foodanddrinkresources.com/hemp-vs-cbd-vs-marijuana-comparison-chart/</a:t>
            </a:r>
            <a:endParaRPr/>
          </a:p>
          <a:p>
            <a:pPr marL="217805" lvl="0" indent="-216202" algn="l" rtl="0">
              <a:lnSpc>
                <a:spcPct val="93000"/>
              </a:lnSpc>
              <a:spcBef>
                <a:spcPts val="0"/>
              </a:spcBef>
              <a:spcAft>
                <a:spcPts val="0"/>
              </a:spcAft>
              <a:buSzPts val="1400"/>
              <a:buNone/>
            </a:pPr>
            <a:endParaRPr b="1">
              <a:solidFill>
                <a:srgbClr val="0070C0"/>
              </a:solidFill>
            </a:endParaRPr>
          </a:p>
          <a:p>
            <a:pPr marL="217805" lvl="0" indent="-216202" algn="l" rtl="0">
              <a:lnSpc>
                <a:spcPct val="93000"/>
              </a:lnSpc>
              <a:spcBef>
                <a:spcPts val="0"/>
              </a:spcBef>
              <a:spcAft>
                <a:spcPts val="0"/>
              </a:spcAft>
              <a:buSzPts val="1400"/>
              <a:buNone/>
            </a:pPr>
            <a:endParaRPr b="1"/>
          </a:p>
          <a:p>
            <a:pPr marL="217805" lvl="0" indent="-216202" algn="l" rtl="0">
              <a:lnSpc>
                <a:spcPct val="93000"/>
              </a:lnSpc>
              <a:spcBef>
                <a:spcPts val="0"/>
              </a:spcBef>
              <a:spcAft>
                <a:spcPts val="0"/>
              </a:spcAft>
              <a:buSzPts val="1400"/>
              <a:buNone/>
            </a:pPr>
            <a:endParaRPr b="1"/>
          </a:p>
        </p:txBody>
      </p:sp>
      <p:sp>
        <p:nvSpPr>
          <p:cNvPr id="291" name="Google Shape;291;p4: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5: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61233" lvl="0" indent="-230616" algn="l" rtl="0">
              <a:lnSpc>
                <a:spcPct val="100000"/>
              </a:lnSpc>
              <a:spcBef>
                <a:spcPts val="0"/>
              </a:spcBef>
              <a:spcAft>
                <a:spcPts val="0"/>
              </a:spcAft>
              <a:buSzPts val="1400"/>
              <a:buNone/>
            </a:pPr>
            <a:r>
              <a:rPr lang="en-US"/>
              <a:t>As Surg Genl said, the marijuana available today is much stronger than previous versions. The THC concentration in commonly cultivated marijuana plants has </a:t>
            </a:r>
            <a:r>
              <a:rPr lang="en-US" b="1"/>
              <a:t>increased three-fold between 1995 and 2014 (4% and 12% respectively)</a:t>
            </a:r>
            <a:r>
              <a:rPr lang="en-US" u="sng">
                <a:solidFill>
                  <a:schemeClr val="hlink"/>
                </a:solidFill>
                <a:hlinkClick r:id="rId3"/>
              </a:rPr>
              <a:t>4</a:t>
            </a:r>
            <a:r>
              <a:rPr lang="en-US"/>
              <a:t>.  As the THC content has increased, the CBD content has decreased. It’s not the original plant any more. (Also, if this graph starts went back to the 70s, the THC levels were around 1%.)</a:t>
            </a:r>
            <a:endParaRPr/>
          </a:p>
          <a:p>
            <a:pPr marL="461233" lvl="0" indent="-230616" algn="l" rtl="0">
              <a:lnSpc>
                <a:spcPct val="100000"/>
              </a:lnSpc>
              <a:spcBef>
                <a:spcPts val="0"/>
              </a:spcBef>
              <a:spcAft>
                <a:spcPts val="0"/>
              </a:spcAft>
              <a:buSzPts val="1400"/>
              <a:buNone/>
            </a:pPr>
            <a:r>
              <a:rPr lang="en-US"/>
              <a:t> </a:t>
            </a:r>
            <a:endParaRPr/>
          </a:p>
          <a:p>
            <a:pPr marL="461233" lvl="0" indent="-230616" algn="l" rtl="0">
              <a:lnSpc>
                <a:spcPct val="100000"/>
              </a:lnSpc>
              <a:spcBef>
                <a:spcPts val="0"/>
              </a:spcBef>
              <a:spcAft>
                <a:spcPts val="0"/>
              </a:spcAft>
              <a:buSzPts val="1400"/>
              <a:buNone/>
            </a:pPr>
            <a:r>
              <a:rPr lang="en-US"/>
              <a:t>This is an industry. Growers make a LOT of money and have a lot of clout.</a:t>
            </a:r>
            <a:endParaRPr/>
          </a:p>
        </p:txBody>
      </p:sp>
      <p:sp>
        <p:nvSpPr>
          <p:cNvPr id="300" name="Google Shape;300;p5: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6: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61233" lvl="0" indent="-230616" algn="l" rtl="0">
              <a:lnSpc>
                <a:spcPct val="100000"/>
              </a:lnSpc>
              <a:spcBef>
                <a:spcPts val="0"/>
              </a:spcBef>
              <a:spcAft>
                <a:spcPts val="0"/>
              </a:spcAft>
              <a:buSzPts val="1400"/>
              <a:buNone/>
            </a:pPr>
            <a:r>
              <a:rPr lang="en-US"/>
              <a:t>Marijuana available in dispensaries in states that have legalized medical or recreational marijuana has average concentrations of THC between 17.7% and 23.2%</a:t>
            </a:r>
            <a:r>
              <a:rPr lang="en-US" u="sng">
                <a:solidFill>
                  <a:schemeClr val="hlink"/>
                </a:solidFill>
                <a:hlinkClick r:id="rId3"/>
              </a:rPr>
              <a:t>5</a:t>
            </a:r>
            <a:r>
              <a:rPr lang="en-US"/>
              <a:t>. </a:t>
            </a:r>
            <a:endParaRPr/>
          </a:p>
          <a:p>
            <a:pPr marL="461233" lvl="0" indent="-230616" algn="l" rtl="0">
              <a:lnSpc>
                <a:spcPct val="100000"/>
              </a:lnSpc>
              <a:spcBef>
                <a:spcPts val="0"/>
              </a:spcBef>
              <a:spcAft>
                <a:spcPts val="0"/>
              </a:spcAft>
              <a:buSzPts val="1400"/>
              <a:buNone/>
            </a:pPr>
            <a:r>
              <a:rPr lang="en-US"/>
              <a:t>In addition, concentrated products, commonly known as dabs or waxes, are </a:t>
            </a:r>
            <a:r>
              <a:rPr lang="en-US" b="1"/>
              <a:t>far more widely available </a:t>
            </a:r>
            <a:r>
              <a:rPr lang="en-US"/>
              <a:t>to recreational users today and may contain [between 23.7% and] up to 75.9% THC</a:t>
            </a:r>
            <a:r>
              <a:rPr lang="en-US" u="sng">
                <a:solidFill>
                  <a:schemeClr val="hlink"/>
                </a:solidFill>
                <a:hlinkClick r:id="rId4"/>
              </a:rPr>
              <a:t>6</a:t>
            </a:r>
            <a:r>
              <a:rPr lang="en-US"/>
              <a:t>. (Some government sites say up to 90%!) These products are produced through chemical processes—another reason “weed” today isn’t at all natural.</a:t>
            </a:r>
            <a:endParaRPr/>
          </a:p>
          <a:p>
            <a:pPr marL="461233" lvl="0" indent="-230616" algn="l" rtl="0">
              <a:lnSpc>
                <a:spcPct val="100000"/>
              </a:lnSpc>
              <a:spcBef>
                <a:spcPts val="0"/>
              </a:spcBef>
              <a:spcAft>
                <a:spcPts val="0"/>
              </a:spcAft>
              <a:buSzPts val="1400"/>
              <a:buNone/>
            </a:pPr>
            <a:r>
              <a:rPr lang="en-US"/>
              <a:t>Slide 31: 58% of the 12</a:t>
            </a:r>
            <a:r>
              <a:rPr lang="en-US" baseline="30000"/>
              <a:t>th</a:t>
            </a:r>
            <a:r>
              <a:rPr lang="en-US"/>
              <a:t> graders who reported using marijuana in Dec 2020 used it by vaping. </a:t>
            </a:r>
            <a:endParaRPr/>
          </a:p>
          <a:p>
            <a:pPr marL="461233" lvl="0" indent="-230616" algn="l" rtl="0">
              <a:lnSpc>
                <a:spcPct val="100000"/>
              </a:lnSpc>
              <a:spcBef>
                <a:spcPts val="0"/>
              </a:spcBef>
              <a:spcAft>
                <a:spcPts val="0"/>
              </a:spcAft>
              <a:buSzPts val="1400"/>
              <a:buNone/>
            </a:pPr>
            <a:r>
              <a:rPr lang="en-US">
                <a:solidFill>
                  <a:schemeClr val="dk1"/>
                </a:solidFill>
              </a:rPr>
              <a:t>Smoking extracts and resins from the marijuana plant with high levels of THC is on the rise. There are several forms of these extracts, such as hash oil, budder, wax, and shatter. These resins have 3 to 5 times more THC than the plant itself. Smoking or vaping it (also called </a:t>
            </a:r>
            <a:r>
              <a:rPr lang="en-US" u="sng">
                <a:solidFill>
                  <a:schemeClr val="dk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dabbing</a:t>
            </a:r>
            <a:r>
              <a:rPr lang="en-US">
                <a:solidFill>
                  <a:schemeClr val="dk1"/>
                </a:solidFill>
              </a:rPr>
              <a:t>) can deliver dangerous amounts of THC and </a:t>
            </a:r>
            <a:r>
              <a:rPr lang="en-US" b="1">
                <a:solidFill>
                  <a:schemeClr val="dk1"/>
                </a:solidFill>
              </a:rPr>
              <a:t>has led some people to seek treatment in the emergency room. </a:t>
            </a:r>
            <a:r>
              <a:rPr lang="en-US">
                <a:solidFill>
                  <a:schemeClr val="dk1"/>
                </a:solidFill>
              </a:rPr>
              <a:t>There have also been reports of people injured in fires and explosions caused by attempts to extract hash oil from marijuana leaves using butane (lighter fluid).</a:t>
            </a:r>
            <a:endParaRPr/>
          </a:p>
          <a:p>
            <a:pPr marL="457200" marR="0" lvl="0" indent="-228600" algn="l" rtl="0">
              <a:lnSpc>
                <a:spcPct val="100000"/>
              </a:lnSpc>
              <a:spcBef>
                <a:spcPts val="0"/>
              </a:spcBef>
              <a:spcAft>
                <a:spcPts val="0"/>
              </a:spcAft>
              <a:buSzPts val="1400"/>
              <a:buNone/>
            </a:pPr>
            <a:endParaRPr/>
          </a:p>
          <a:p>
            <a:pPr marL="461233" lvl="0" indent="-230616" algn="l" rtl="0">
              <a:lnSpc>
                <a:spcPct val="100000"/>
              </a:lnSpc>
              <a:spcBef>
                <a:spcPts val="0"/>
              </a:spcBef>
              <a:spcAft>
                <a:spcPts val="0"/>
              </a:spcAft>
              <a:buSzPts val="1400"/>
              <a:buNone/>
            </a:pPr>
            <a:endParaRPr/>
          </a:p>
        </p:txBody>
      </p:sp>
      <p:sp>
        <p:nvSpPr>
          <p:cNvPr id="308" name="Google Shape;308;p6: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7: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solidFill>
                  <a:schemeClr val="dk1"/>
                </a:solidFill>
                <a:latin typeface="Arial"/>
                <a:ea typeface="Arial"/>
                <a:cs typeface="Arial"/>
                <a:sym typeface="Arial"/>
              </a:rPr>
              <a:t>THC is psychoactive, which means it affects the brain in the areas shown here (read). Since the brain is undergoing major development up until a person is in their mid to late 20’s, THC puts that development at risk.  </a:t>
            </a:r>
            <a:endParaRPr/>
          </a:p>
          <a:p>
            <a:pPr marL="457200" marR="0" lvl="0" indent="-228600" algn="l" rtl="0">
              <a:lnSpc>
                <a:spcPct val="100000"/>
              </a:lnSpc>
              <a:spcBef>
                <a:spcPts val="0"/>
              </a:spcBef>
              <a:spcAft>
                <a:spcPts val="0"/>
              </a:spcAft>
              <a:buSzPts val="1400"/>
              <a:buNone/>
            </a:pPr>
            <a:r>
              <a:rPr lang="en-US">
                <a:solidFill>
                  <a:schemeClr val="dk1"/>
                </a:solidFill>
                <a:latin typeface="Arial"/>
                <a:ea typeface="Arial"/>
                <a:cs typeface="Arial"/>
                <a:sym typeface="Arial"/>
              </a:rPr>
              <a:t> </a:t>
            </a:r>
            <a:endParaRPr/>
          </a:p>
        </p:txBody>
      </p:sp>
      <p:sp>
        <p:nvSpPr>
          <p:cNvPr id="318" name="Google Shape;318;p7: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8: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8: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457200" marR="0" lvl="0" indent="-228600" algn="l" rtl="0">
              <a:lnSpc>
                <a:spcPct val="100000"/>
              </a:lnSpc>
              <a:spcBef>
                <a:spcPts val="0"/>
              </a:spcBef>
              <a:spcAft>
                <a:spcPts val="0"/>
              </a:spcAft>
              <a:buSzPts val="1400"/>
              <a:buNone/>
            </a:pPr>
            <a:r>
              <a:rPr lang="en-US">
                <a:solidFill>
                  <a:schemeClr val="dk1"/>
                </a:solidFill>
                <a:latin typeface="Arial"/>
                <a:ea typeface="Arial"/>
                <a:cs typeface="Arial"/>
                <a:sym typeface="Arial"/>
              </a:rPr>
              <a:t>In 2019, The U.S. Surgeon General issued a </a:t>
            </a:r>
            <a:r>
              <a:rPr lang="en-US">
                <a:solidFill>
                  <a:srgbClr val="3F3F3F"/>
                </a:solidFill>
                <a:latin typeface="Arial"/>
                <a:ea typeface="Arial"/>
                <a:cs typeface="Arial"/>
                <a:sym typeface="Arial"/>
              </a:rPr>
              <a:t>warning about the potential health risks of marijuana use in adolescence. </a:t>
            </a:r>
            <a:r>
              <a:rPr lang="en-US">
                <a:solidFill>
                  <a:schemeClr val="dk1"/>
                </a:solidFill>
                <a:latin typeface="Arial"/>
                <a:ea typeface="Arial"/>
                <a:cs typeface="Arial"/>
                <a:sym typeface="Arial"/>
              </a:rPr>
              <a:t>The warning states that no amount of marijuana use during adolescence is known to be safe. He highlighted the effects on the areas of the brain we just saw, as well as the increased risk of addiction.</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en-US"/>
              <a:t>[if want to show the 3 minute Q&amp;A with him at this point: </a:t>
            </a:r>
            <a:r>
              <a:rPr lang="en-US" u="sng">
                <a:solidFill>
                  <a:schemeClr val="hlink"/>
                </a:solidFill>
                <a:hlinkClick r:id="rId3"/>
              </a:rPr>
              <a:t>https://youtu.be/OYZvUDbzUk8</a:t>
            </a:r>
            <a:r>
              <a:rPr lang="en-US"/>
              <a:t>]</a:t>
            </a:r>
            <a:endParaRPr/>
          </a:p>
          <a:p>
            <a:pPr marL="457200" marR="0" lvl="0" indent="-228600" algn="l" rtl="0">
              <a:lnSpc>
                <a:spcPct val="100000"/>
              </a:lnSpc>
              <a:spcBef>
                <a:spcPts val="0"/>
              </a:spcBef>
              <a:spcAft>
                <a:spcPts val="0"/>
              </a:spcAft>
              <a:buSzPts val="1400"/>
              <a:buNone/>
            </a:pPr>
            <a:endParaRPr/>
          </a:p>
        </p:txBody>
      </p:sp>
      <p:sp>
        <p:nvSpPr>
          <p:cNvPr id="328" name="Google Shape;328;p8: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9: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9:notes"/>
          <p:cNvSpPr txBox="1">
            <a:spLocks noGrp="1"/>
          </p:cNvSpPr>
          <p:nvPr>
            <p:ph type="body" idx="1"/>
          </p:nvPr>
        </p:nvSpPr>
        <p:spPr>
          <a:xfrm>
            <a:off x="702310" y="4480007"/>
            <a:ext cx="5618480" cy="3665459"/>
          </a:xfrm>
          <a:prstGeom prst="rect">
            <a:avLst/>
          </a:prstGeom>
          <a:noFill/>
          <a:ln>
            <a:noFill/>
          </a:ln>
        </p:spPr>
        <p:txBody>
          <a:bodyPr spcFirstLastPara="1" wrap="square" lIns="92225" tIns="46100" rIns="92225" bIns="46100" anchor="t" anchorCtr="0">
            <a:noAutofit/>
          </a:bodyPr>
          <a:lstStyle/>
          <a:p>
            <a:pPr marL="217805" lvl="0" indent="-216202" algn="l" rtl="0">
              <a:lnSpc>
                <a:spcPct val="93000"/>
              </a:lnSpc>
              <a:spcBef>
                <a:spcPts val="0"/>
              </a:spcBef>
              <a:spcAft>
                <a:spcPts val="0"/>
              </a:spcAft>
              <a:buSzPts val="1400"/>
              <a:buNone/>
            </a:pPr>
            <a:r>
              <a:rPr lang="en-US" b="1"/>
              <a:t>IQ loss of 6-8 points among heavy users who start as teens – study from New Zealand</a:t>
            </a:r>
            <a:endParaRPr/>
          </a:p>
          <a:p>
            <a:pPr marL="217805" lvl="0" indent="-216202" algn="l" rtl="0">
              <a:lnSpc>
                <a:spcPct val="93000"/>
              </a:lnSpc>
              <a:spcBef>
                <a:spcPts val="0"/>
              </a:spcBef>
              <a:spcAft>
                <a:spcPts val="0"/>
              </a:spcAft>
              <a:buSzPts val="1400"/>
              <a:buNone/>
            </a:pPr>
            <a:r>
              <a:rPr lang="en-US" b="0"/>
              <a:t>[Same study found that people who started using MJ in their 20s, when brain was more mature, did not have that same loss]</a:t>
            </a:r>
            <a:endParaRPr b="0"/>
          </a:p>
        </p:txBody>
      </p:sp>
      <p:sp>
        <p:nvSpPr>
          <p:cNvPr id="336" name="Google Shape;336;p9:notes"/>
          <p:cNvSpPr txBox="1">
            <a:spLocks noGrp="1"/>
          </p:cNvSpPr>
          <p:nvPr>
            <p:ph type="sldNum" idx="12"/>
          </p:nvPr>
        </p:nvSpPr>
        <p:spPr>
          <a:xfrm>
            <a:off x="3978134" y="8842030"/>
            <a:ext cx="3043343" cy="467070"/>
          </a:xfrm>
          <a:prstGeom prst="rect">
            <a:avLst/>
          </a:prstGeom>
          <a:noFill/>
          <a:ln>
            <a:noFill/>
          </a:ln>
        </p:spPr>
        <p:txBody>
          <a:bodyPr spcFirstLastPara="1" wrap="square" lIns="92225" tIns="46100" rIns="92225" bIns="4610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
        <p:cNvGrpSpPr/>
        <p:nvPr/>
      </p:nvGrpSpPr>
      <p:grpSpPr>
        <a:xfrm>
          <a:off x="0" y="0"/>
          <a:ext cx="0" cy="0"/>
          <a:chOff x="0" y="0"/>
          <a:chExt cx="0" cy="0"/>
        </a:xfrm>
      </p:grpSpPr>
      <p:grpSp>
        <p:nvGrpSpPr>
          <p:cNvPr id="27" name="Google Shape;27;p32"/>
          <p:cNvGrpSpPr/>
          <p:nvPr/>
        </p:nvGrpSpPr>
        <p:grpSpPr>
          <a:xfrm>
            <a:off x="0" y="0"/>
            <a:ext cx="9144000" cy="6860799"/>
            <a:chOff x="0" y="0"/>
            <a:chExt cx="9144000" cy="6860799"/>
          </a:xfrm>
        </p:grpSpPr>
        <p:sp>
          <p:nvSpPr>
            <p:cNvPr id="28" name="Google Shape;28;p3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2"/>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2"/>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2"/>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2"/>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2"/>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 name="Google Shape;35;p32"/>
          <p:cNvSpPr txBox="1">
            <a:spLocks noGrp="1"/>
          </p:cNvSpPr>
          <p:nvPr>
            <p:ph type="ctrTitle"/>
          </p:nvPr>
        </p:nvSpPr>
        <p:spPr>
          <a:xfrm>
            <a:off x="866441" y="2222623"/>
            <a:ext cx="5917679" cy="255498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ubTitle" idx="1"/>
          </p:nvPr>
        </p:nvSpPr>
        <p:spPr>
          <a:xfrm>
            <a:off x="866441" y="4777380"/>
            <a:ext cx="5917679"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7" name="Google Shape;37;p32"/>
          <p:cNvSpPr txBox="1">
            <a:spLocks noGrp="1"/>
          </p:cNvSpPr>
          <p:nvPr>
            <p:ph type="dt" idx="10"/>
          </p:nvPr>
        </p:nvSpPr>
        <p:spPr>
          <a:xfrm rot="5400000">
            <a:off x="7476937" y="1828799"/>
            <a:ext cx="990599" cy="2286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2"/>
          <p:cNvSpPr txBox="1">
            <a:spLocks noGrp="1"/>
          </p:cNvSpPr>
          <p:nvPr>
            <p:ph type="ftr" idx="11"/>
          </p:nvPr>
        </p:nvSpPr>
        <p:spPr>
          <a:xfrm rot="5400000">
            <a:off x="6236210" y="3264407"/>
            <a:ext cx="3859795" cy="228659"/>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2"/>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3"/>
        <p:cNvGrpSpPr/>
        <p:nvPr/>
      </p:nvGrpSpPr>
      <p:grpSpPr>
        <a:xfrm>
          <a:off x="0" y="0"/>
          <a:ext cx="0" cy="0"/>
          <a:chOff x="0" y="0"/>
          <a:chExt cx="0" cy="0"/>
        </a:xfrm>
      </p:grpSpPr>
      <p:grpSp>
        <p:nvGrpSpPr>
          <p:cNvPr id="114" name="Google Shape;114;p41"/>
          <p:cNvGrpSpPr/>
          <p:nvPr/>
        </p:nvGrpSpPr>
        <p:grpSpPr>
          <a:xfrm>
            <a:off x="0" y="0"/>
            <a:ext cx="9144000" cy="6860799"/>
            <a:chOff x="0" y="0"/>
            <a:chExt cx="9144000" cy="6860799"/>
          </a:xfrm>
        </p:grpSpPr>
        <p:sp>
          <p:nvSpPr>
            <p:cNvPr id="115" name="Google Shape;115;p41"/>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41"/>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1"/>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1"/>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1"/>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41"/>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41"/>
            <p:cNvSpPr/>
            <p:nvPr/>
          </p:nvSpPr>
          <p:spPr>
            <a:xfrm rot="-5912394">
              <a:off x="3074559"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41"/>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1"/>
            <p:cNvSpPr/>
            <p:nvPr/>
          </p:nvSpPr>
          <p:spPr>
            <a:xfrm rot="-5400000">
              <a:off x="2852610"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24" name="Google Shape;124;p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25" name="Google Shape;125;p41"/>
          <p:cNvSpPr txBox="1">
            <a:spLocks noGrp="1"/>
          </p:cNvSpPr>
          <p:nvPr>
            <p:ph type="title"/>
          </p:nvPr>
        </p:nvSpPr>
        <p:spPr>
          <a:xfrm>
            <a:off x="851591" y="1340000"/>
            <a:ext cx="3001938" cy="161619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1"/>
          <p:cNvSpPr>
            <a:spLocks noGrp="1"/>
          </p:cNvSpPr>
          <p:nvPr>
            <p:ph type="pic" idx="2"/>
          </p:nvPr>
        </p:nvSpPr>
        <p:spPr>
          <a:xfrm>
            <a:off x="4722909" y="1320800"/>
            <a:ext cx="2791102" cy="42164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27" name="Google Shape;127;p41"/>
          <p:cNvSpPr txBox="1">
            <a:spLocks noGrp="1"/>
          </p:cNvSpPr>
          <p:nvPr>
            <p:ph type="body" idx="1"/>
          </p:nvPr>
        </p:nvSpPr>
        <p:spPr>
          <a:xfrm>
            <a:off x="851591" y="3086100"/>
            <a:ext cx="3001938" cy="24511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8" name="Google Shape;128;p41"/>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1"/>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1"/>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32"/>
        <p:cNvGrpSpPr/>
        <p:nvPr/>
      </p:nvGrpSpPr>
      <p:grpSpPr>
        <a:xfrm>
          <a:off x="0" y="0"/>
          <a:ext cx="0" cy="0"/>
          <a:chOff x="0" y="0"/>
          <a:chExt cx="0" cy="0"/>
        </a:xfrm>
      </p:grpSpPr>
      <p:grpSp>
        <p:nvGrpSpPr>
          <p:cNvPr id="133" name="Google Shape;133;p42"/>
          <p:cNvGrpSpPr/>
          <p:nvPr/>
        </p:nvGrpSpPr>
        <p:grpSpPr>
          <a:xfrm>
            <a:off x="0" y="0"/>
            <a:ext cx="9144000" cy="6860799"/>
            <a:chOff x="0" y="0"/>
            <a:chExt cx="9144000" cy="6860799"/>
          </a:xfrm>
        </p:grpSpPr>
        <p:sp>
          <p:nvSpPr>
            <p:cNvPr id="134" name="Google Shape;134;p42"/>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2"/>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2"/>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2"/>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2"/>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2"/>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2"/>
            <p:cNvSpPr/>
            <p:nvPr/>
          </p:nvSpPr>
          <p:spPr>
            <a:xfrm>
              <a:off x="421503" y="402165"/>
              <a:ext cx="8327939" cy="314113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2"/>
            <p:cNvSpPr/>
            <p:nvPr/>
          </p:nvSpPr>
          <p:spPr>
            <a:xfrm rot="10204164">
              <a:off x="426788" y="456424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2"/>
            <p:cNvSpPr/>
            <p:nvPr/>
          </p:nvSpPr>
          <p:spPr>
            <a:xfrm rot="10800000">
              <a:off x="485023" y="2670079"/>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44" name="Google Shape;144;p42"/>
          <p:cNvSpPr txBox="1">
            <a:spLocks noGrp="1"/>
          </p:cNvSpPr>
          <p:nvPr>
            <p:ph type="title"/>
          </p:nvPr>
        </p:nvSpPr>
        <p:spPr>
          <a:xfrm>
            <a:off x="866445" y="4961453"/>
            <a:ext cx="6422002"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2"/>
          <p:cNvSpPr>
            <a:spLocks noGrp="1"/>
          </p:cNvSpPr>
          <p:nvPr>
            <p:ph type="pic" idx="2"/>
          </p:nvPr>
        </p:nvSpPr>
        <p:spPr>
          <a:xfrm>
            <a:off x="866441" y="685800"/>
            <a:ext cx="6422004"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46" name="Google Shape;146;p42"/>
          <p:cNvSpPr txBox="1">
            <a:spLocks noGrp="1"/>
          </p:cNvSpPr>
          <p:nvPr>
            <p:ph type="body" idx="1"/>
          </p:nvPr>
        </p:nvSpPr>
        <p:spPr>
          <a:xfrm>
            <a:off x="866443" y="5528191"/>
            <a:ext cx="6422003"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47" name="Google Shape;147;p42"/>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2"/>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42"/>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2"/>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51"/>
        <p:cNvGrpSpPr/>
        <p:nvPr/>
      </p:nvGrpSpPr>
      <p:grpSpPr>
        <a:xfrm>
          <a:off x="0" y="0"/>
          <a:ext cx="0" cy="0"/>
          <a:chOff x="0" y="0"/>
          <a:chExt cx="0" cy="0"/>
        </a:xfrm>
      </p:grpSpPr>
      <p:grpSp>
        <p:nvGrpSpPr>
          <p:cNvPr id="152" name="Google Shape;152;p43"/>
          <p:cNvGrpSpPr/>
          <p:nvPr/>
        </p:nvGrpSpPr>
        <p:grpSpPr>
          <a:xfrm>
            <a:off x="0" y="0"/>
            <a:ext cx="9144000" cy="6860799"/>
            <a:chOff x="0" y="0"/>
            <a:chExt cx="9144000" cy="6860799"/>
          </a:xfrm>
        </p:grpSpPr>
        <p:sp>
          <p:nvSpPr>
            <p:cNvPr id="153" name="Google Shape;153;p4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3"/>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3"/>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3"/>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3"/>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3"/>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3"/>
            <p:cNvSpPr/>
            <p:nvPr/>
          </p:nvSpPr>
          <p:spPr>
            <a:xfrm rot="-589932">
              <a:off x="6359946" y="2780895"/>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3"/>
            <p:cNvSpPr/>
            <p:nvPr/>
          </p:nvSpPr>
          <p:spPr>
            <a:xfrm>
              <a:off x="485023" y="4343399"/>
              <a:ext cx="8182128" cy="2112436"/>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3"/>
            <p:cNvSpPr/>
            <p:nvPr/>
          </p:nvSpPr>
          <p:spPr>
            <a:xfrm>
              <a:off x="485023" y="2854646"/>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63" name="Google Shape;163;p43"/>
          <p:cNvSpPr txBox="1">
            <a:spLocks noGrp="1"/>
          </p:cNvSpPr>
          <p:nvPr>
            <p:ph type="title"/>
          </p:nvPr>
        </p:nvSpPr>
        <p:spPr>
          <a:xfrm>
            <a:off x="866441" y="927101"/>
            <a:ext cx="6422004" cy="16927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3"/>
          <p:cNvSpPr txBox="1">
            <a:spLocks noGrp="1"/>
          </p:cNvSpPr>
          <p:nvPr>
            <p:ph type="body" idx="1"/>
          </p:nvPr>
        </p:nvSpPr>
        <p:spPr>
          <a:xfrm>
            <a:off x="866440" y="3488023"/>
            <a:ext cx="6422005" cy="2536858"/>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65" name="Google Shape;165;p43"/>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43"/>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3"/>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3"/>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9"/>
        <p:cNvGrpSpPr/>
        <p:nvPr/>
      </p:nvGrpSpPr>
      <p:grpSpPr>
        <a:xfrm>
          <a:off x="0" y="0"/>
          <a:ext cx="0" cy="0"/>
          <a:chOff x="0" y="0"/>
          <a:chExt cx="0" cy="0"/>
        </a:xfrm>
      </p:grpSpPr>
      <p:grpSp>
        <p:nvGrpSpPr>
          <p:cNvPr id="170" name="Google Shape;170;p44"/>
          <p:cNvGrpSpPr/>
          <p:nvPr/>
        </p:nvGrpSpPr>
        <p:grpSpPr>
          <a:xfrm>
            <a:off x="0" y="0"/>
            <a:ext cx="9144000" cy="6860799"/>
            <a:chOff x="0" y="0"/>
            <a:chExt cx="9144000" cy="6860799"/>
          </a:xfrm>
        </p:grpSpPr>
        <p:sp>
          <p:nvSpPr>
            <p:cNvPr id="171" name="Google Shape;171;p44"/>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4"/>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4"/>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4"/>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4"/>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4"/>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4"/>
            <p:cNvSpPr/>
            <p:nvPr/>
          </p:nvSpPr>
          <p:spPr>
            <a:xfrm rot="-589932">
              <a:off x="6359946" y="4309201"/>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4"/>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80" name="Google Shape;180;p44"/>
          <p:cNvSpPr txBox="1"/>
          <p:nvPr/>
        </p:nvSpPr>
        <p:spPr>
          <a:xfrm>
            <a:off x="7033422" y="2898648"/>
            <a:ext cx="660550"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81" name="Google Shape;181;p44"/>
          <p:cNvSpPr txBox="1"/>
          <p:nvPr/>
        </p:nvSpPr>
        <p:spPr>
          <a:xfrm>
            <a:off x="651683" y="589767"/>
            <a:ext cx="601591" cy="132343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8000" b="0" i="0" u="none" strike="noStrike" cap="none">
                <a:solidFill>
                  <a:schemeClr val="accent1"/>
                </a:solidFill>
                <a:latin typeface="Arial"/>
                <a:ea typeface="Arial"/>
                <a:cs typeface="Arial"/>
                <a:sym typeface="Arial"/>
              </a:rPr>
              <a:t>“</a:t>
            </a:r>
            <a:endParaRPr/>
          </a:p>
        </p:txBody>
      </p:sp>
      <p:sp>
        <p:nvSpPr>
          <p:cNvPr id="182" name="Google Shape;182;p44"/>
          <p:cNvSpPr txBox="1">
            <a:spLocks noGrp="1"/>
          </p:cNvSpPr>
          <p:nvPr>
            <p:ph type="title"/>
          </p:nvPr>
        </p:nvSpPr>
        <p:spPr>
          <a:xfrm>
            <a:off x="1128058" y="903421"/>
            <a:ext cx="6160385" cy="289565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44"/>
          <p:cNvSpPr txBox="1">
            <a:spLocks noGrp="1"/>
          </p:cNvSpPr>
          <p:nvPr>
            <p:ph type="body" idx="1"/>
          </p:nvPr>
        </p:nvSpPr>
        <p:spPr>
          <a:xfrm>
            <a:off x="1387279" y="3809278"/>
            <a:ext cx="5646142" cy="33311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4" name="Google Shape;184;p44"/>
          <p:cNvSpPr txBox="1">
            <a:spLocks noGrp="1"/>
          </p:cNvSpPr>
          <p:nvPr>
            <p:ph type="body" idx="2"/>
          </p:nvPr>
        </p:nvSpPr>
        <p:spPr>
          <a:xfrm>
            <a:off x="866440" y="5000815"/>
            <a:ext cx="6422005" cy="1024065"/>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5" name="Google Shape;185;p44"/>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44"/>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4"/>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4"/>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9"/>
        <p:cNvGrpSpPr/>
        <p:nvPr/>
      </p:nvGrpSpPr>
      <p:grpSpPr>
        <a:xfrm>
          <a:off x="0" y="0"/>
          <a:ext cx="0" cy="0"/>
          <a:chOff x="0" y="0"/>
          <a:chExt cx="0" cy="0"/>
        </a:xfrm>
      </p:grpSpPr>
      <p:grpSp>
        <p:nvGrpSpPr>
          <p:cNvPr id="190" name="Google Shape;190;p45"/>
          <p:cNvGrpSpPr/>
          <p:nvPr/>
        </p:nvGrpSpPr>
        <p:grpSpPr>
          <a:xfrm>
            <a:off x="0" y="0"/>
            <a:ext cx="9144000" cy="6860799"/>
            <a:chOff x="0" y="0"/>
            <a:chExt cx="9144000" cy="6860799"/>
          </a:xfrm>
        </p:grpSpPr>
        <p:sp>
          <p:nvSpPr>
            <p:cNvPr id="191" name="Google Shape;191;p45"/>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5"/>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5"/>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5"/>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5"/>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5"/>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5"/>
            <p:cNvSpPr/>
            <p:nvPr/>
          </p:nvSpPr>
          <p:spPr>
            <a:xfrm rot="-589932">
              <a:off x="6359946" y="431124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5"/>
            <p:cNvSpPr/>
            <p:nvPr/>
          </p:nvSpPr>
          <p:spPr>
            <a:xfrm>
              <a:off x="485023" y="4381500"/>
              <a:ext cx="8182128" cy="213050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5"/>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0" name="Google Shape;200;p45"/>
          <p:cNvSpPr txBox="1">
            <a:spLocks noGrp="1"/>
          </p:cNvSpPr>
          <p:nvPr>
            <p:ph type="title"/>
          </p:nvPr>
        </p:nvSpPr>
        <p:spPr>
          <a:xfrm>
            <a:off x="866441" y="2057400"/>
            <a:ext cx="6422004" cy="20955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Century Gothic"/>
              <a:buNone/>
              <a:defRPr sz="36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45"/>
          <p:cNvSpPr txBox="1">
            <a:spLocks noGrp="1"/>
          </p:cNvSpPr>
          <p:nvPr>
            <p:ph type="body" idx="1"/>
          </p:nvPr>
        </p:nvSpPr>
        <p:spPr>
          <a:xfrm>
            <a:off x="866441" y="5024908"/>
            <a:ext cx="6422004" cy="99489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02" name="Google Shape;202;p45"/>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5"/>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45"/>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5"/>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06"/>
        <p:cNvGrpSpPr/>
        <p:nvPr/>
      </p:nvGrpSpPr>
      <p:grpSpPr>
        <a:xfrm>
          <a:off x="0" y="0"/>
          <a:ext cx="0" cy="0"/>
          <a:chOff x="0" y="0"/>
          <a:chExt cx="0" cy="0"/>
        </a:xfrm>
      </p:grpSpPr>
      <p:sp>
        <p:nvSpPr>
          <p:cNvPr id="207" name="Google Shape;207;p46"/>
          <p:cNvSpPr txBox="1">
            <a:spLocks noGrp="1"/>
          </p:cNvSpPr>
          <p:nvPr>
            <p:ph type="title"/>
          </p:nvPr>
        </p:nvSpPr>
        <p:spPr>
          <a:xfrm>
            <a:off x="866441" y="922305"/>
            <a:ext cx="6423592" cy="7146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46"/>
          <p:cNvSpPr txBox="1">
            <a:spLocks noGrp="1"/>
          </p:cNvSpPr>
          <p:nvPr>
            <p:ph type="body" idx="1"/>
          </p:nvPr>
        </p:nvSpPr>
        <p:spPr>
          <a:xfrm>
            <a:off x="866441" y="2489200"/>
            <a:ext cx="2313433"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9" name="Google Shape;209;p46"/>
          <p:cNvSpPr txBox="1">
            <a:spLocks noGrp="1"/>
          </p:cNvSpPr>
          <p:nvPr>
            <p:ph type="body" idx="2"/>
          </p:nvPr>
        </p:nvSpPr>
        <p:spPr>
          <a:xfrm>
            <a:off x="866440" y="3147165"/>
            <a:ext cx="2313432" cy="28777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0" name="Google Shape;210;p46"/>
          <p:cNvSpPr txBox="1">
            <a:spLocks noGrp="1"/>
          </p:cNvSpPr>
          <p:nvPr>
            <p:ph type="body" idx="3"/>
          </p:nvPr>
        </p:nvSpPr>
        <p:spPr>
          <a:xfrm>
            <a:off x="3408472" y="2489200"/>
            <a:ext cx="2326750"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1" name="Google Shape;211;p46"/>
          <p:cNvSpPr txBox="1">
            <a:spLocks noGrp="1"/>
          </p:cNvSpPr>
          <p:nvPr>
            <p:ph type="body" idx="4"/>
          </p:nvPr>
        </p:nvSpPr>
        <p:spPr>
          <a:xfrm>
            <a:off x="3408472" y="3147165"/>
            <a:ext cx="2326749" cy="286987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2" name="Google Shape;212;p46"/>
          <p:cNvSpPr txBox="1">
            <a:spLocks noGrp="1"/>
          </p:cNvSpPr>
          <p:nvPr>
            <p:ph type="body" idx="5"/>
          </p:nvPr>
        </p:nvSpPr>
        <p:spPr>
          <a:xfrm>
            <a:off x="5963820" y="2489201"/>
            <a:ext cx="2313740"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3" name="Google Shape;213;p46"/>
          <p:cNvSpPr txBox="1">
            <a:spLocks noGrp="1"/>
          </p:cNvSpPr>
          <p:nvPr>
            <p:ph type="body" idx="6"/>
          </p:nvPr>
        </p:nvSpPr>
        <p:spPr>
          <a:xfrm>
            <a:off x="5963821" y="3147164"/>
            <a:ext cx="2313740" cy="288836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14" name="Google Shape;214;p46"/>
          <p:cNvCxnSpPr/>
          <p:nvPr/>
        </p:nvCxnSpPr>
        <p:spPr>
          <a:xfrm>
            <a:off x="3294530"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15" name="Google Shape;215;p46"/>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16" name="Google Shape;216;p46"/>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46"/>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6"/>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xfrm>
            <a:off x="866441" y="927101"/>
            <a:ext cx="6423592" cy="7098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47"/>
          <p:cNvSpPr txBox="1">
            <a:spLocks noGrp="1"/>
          </p:cNvSpPr>
          <p:nvPr>
            <p:ph type="body" idx="1"/>
          </p:nvPr>
        </p:nvSpPr>
        <p:spPr>
          <a:xfrm>
            <a:off x="881461" y="4180095"/>
            <a:ext cx="229904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2" name="Google Shape;222;p47"/>
          <p:cNvSpPr>
            <a:spLocks noGrp="1"/>
          </p:cNvSpPr>
          <p:nvPr>
            <p:ph type="pic" idx="2"/>
          </p:nvPr>
        </p:nvSpPr>
        <p:spPr>
          <a:xfrm>
            <a:off x="1012743" y="2486221"/>
            <a:ext cx="2021456" cy="1450321"/>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3" name="Google Shape;223;p47"/>
          <p:cNvSpPr txBox="1">
            <a:spLocks noGrp="1"/>
          </p:cNvSpPr>
          <p:nvPr>
            <p:ph type="body" idx="3"/>
          </p:nvPr>
        </p:nvSpPr>
        <p:spPr>
          <a:xfrm>
            <a:off x="881461" y="4837558"/>
            <a:ext cx="2298410"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4" name="Google Shape;224;p47"/>
          <p:cNvSpPr txBox="1">
            <a:spLocks noGrp="1"/>
          </p:cNvSpPr>
          <p:nvPr>
            <p:ph type="body" idx="4"/>
          </p:nvPr>
        </p:nvSpPr>
        <p:spPr>
          <a:xfrm>
            <a:off x="3404318" y="4179596"/>
            <a:ext cx="2317790"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5" name="Google Shape;225;p47"/>
          <p:cNvSpPr>
            <a:spLocks noGrp="1"/>
          </p:cNvSpPr>
          <p:nvPr>
            <p:ph type="pic" idx="5"/>
          </p:nvPr>
        </p:nvSpPr>
        <p:spPr>
          <a:xfrm>
            <a:off x="3550622" y="2509453"/>
            <a:ext cx="2025182" cy="1427089"/>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6" name="Google Shape;226;p47"/>
          <p:cNvSpPr txBox="1">
            <a:spLocks noGrp="1"/>
          </p:cNvSpPr>
          <p:nvPr>
            <p:ph type="body" idx="6"/>
          </p:nvPr>
        </p:nvSpPr>
        <p:spPr>
          <a:xfrm>
            <a:off x="3404318" y="4837558"/>
            <a:ext cx="2330903"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27" name="Google Shape;227;p47"/>
          <p:cNvSpPr txBox="1">
            <a:spLocks noGrp="1"/>
          </p:cNvSpPr>
          <p:nvPr>
            <p:ph type="body" idx="7"/>
          </p:nvPr>
        </p:nvSpPr>
        <p:spPr>
          <a:xfrm>
            <a:off x="5963821" y="4179595"/>
            <a:ext cx="2299492" cy="6579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600"/>
              <a:buNone/>
              <a:defRPr sz="20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28" name="Google Shape;228;p47"/>
          <p:cNvSpPr>
            <a:spLocks noGrp="1"/>
          </p:cNvSpPr>
          <p:nvPr>
            <p:ph type="pic" idx="8"/>
          </p:nvPr>
        </p:nvSpPr>
        <p:spPr>
          <a:xfrm>
            <a:off x="6104946" y="2509453"/>
            <a:ext cx="2018839" cy="1427089"/>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29" name="Google Shape;229;p47"/>
          <p:cNvSpPr txBox="1">
            <a:spLocks noGrp="1"/>
          </p:cNvSpPr>
          <p:nvPr>
            <p:ph type="body" idx="9"/>
          </p:nvPr>
        </p:nvSpPr>
        <p:spPr>
          <a:xfrm>
            <a:off x="5963821" y="4837558"/>
            <a:ext cx="2299492" cy="1187321"/>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30" name="Google Shape;230;p47"/>
          <p:cNvCxnSpPr/>
          <p:nvPr/>
        </p:nvCxnSpPr>
        <p:spPr>
          <a:xfrm>
            <a:off x="3290019"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31" name="Google Shape;231;p47"/>
          <p:cNvCxnSpPr/>
          <p:nvPr/>
        </p:nvCxnSpPr>
        <p:spPr>
          <a:xfrm>
            <a:off x="5849521" y="2489201"/>
            <a:ext cx="0" cy="3546328"/>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32" name="Google Shape;232;p47"/>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47"/>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4" name="Google Shape;234;p47"/>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5"/>
        <p:cNvGrpSpPr/>
        <p:nvPr/>
      </p:nvGrpSpPr>
      <p:grpSpPr>
        <a:xfrm>
          <a:off x="0" y="0"/>
          <a:ext cx="0" cy="0"/>
          <a:chOff x="0" y="0"/>
          <a:chExt cx="0" cy="0"/>
        </a:xfrm>
      </p:grpSpPr>
      <p:sp>
        <p:nvSpPr>
          <p:cNvPr id="236" name="Google Shape;236;p48"/>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48"/>
          <p:cNvSpPr txBox="1">
            <a:spLocks noGrp="1"/>
          </p:cNvSpPr>
          <p:nvPr>
            <p:ph type="body" idx="1"/>
          </p:nvPr>
        </p:nvSpPr>
        <p:spPr>
          <a:xfrm rot="5400000">
            <a:off x="2272742" y="1082899"/>
            <a:ext cx="3530600" cy="63432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38" name="Google Shape;238;p48"/>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9" name="Google Shape;239;p48"/>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48"/>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41"/>
        <p:cNvGrpSpPr/>
        <p:nvPr/>
      </p:nvGrpSpPr>
      <p:grpSpPr>
        <a:xfrm>
          <a:off x="0" y="0"/>
          <a:ext cx="0" cy="0"/>
          <a:chOff x="0" y="0"/>
          <a:chExt cx="0" cy="0"/>
        </a:xfrm>
      </p:grpSpPr>
      <p:grpSp>
        <p:nvGrpSpPr>
          <p:cNvPr id="242" name="Google Shape;242;p49"/>
          <p:cNvGrpSpPr/>
          <p:nvPr/>
        </p:nvGrpSpPr>
        <p:grpSpPr>
          <a:xfrm>
            <a:off x="0" y="0"/>
            <a:ext cx="9144000" cy="6860799"/>
            <a:chOff x="0" y="0"/>
            <a:chExt cx="9144000" cy="6860799"/>
          </a:xfrm>
        </p:grpSpPr>
        <p:sp>
          <p:nvSpPr>
            <p:cNvPr id="243" name="Google Shape;243;p49"/>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9"/>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9"/>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9"/>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9"/>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9"/>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9"/>
            <p:cNvSpPr/>
            <p:nvPr/>
          </p:nvSpPr>
          <p:spPr>
            <a:xfrm rot="4966650">
              <a:off x="4673046" y="5107506"/>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9"/>
            <p:cNvSpPr/>
            <p:nvPr/>
          </p:nvSpPr>
          <p:spPr>
            <a:xfrm rot="5400000">
              <a:off x="1299309"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51" name="Google Shape;251;p49"/>
            <p:cNvSpPr/>
            <p:nvPr/>
          </p:nvSpPr>
          <p:spPr>
            <a:xfrm>
              <a:off x="414867" y="402165"/>
              <a:ext cx="46105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53" name="Google Shape;253;p49"/>
          <p:cNvSpPr txBox="1">
            <a:spLocks noGrp="1"/>
          </p:cNvSpPr>
          <p:nvPr>
            <p:ph type="title"/>
          </p:nvPr>
        </p:nvSpPr>
        <p:spPr>
          <a:xfrm rot="5400000">
            <a:off x="4421644" y="3195125"/>
            <a:ext cx="4571999" cy="10773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9"/>
          <p:cNvSpPr txBox="1">
            <a:spLocks noGrp="1"/>
          </p:cNvSpPr>
          <p:nvPr>
            <p:ph type="body" idx="1"/>
          </p:nvPr>
        </p:nvSpPr>
        <p:spPr>
          <a:xfrm rot="5400000">
            <a:off x="789057" y="1525182"/>
            <a:ext cx="4572000" cy="441723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5" name="Google Shape;255;p49"/>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49"/>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p49"/>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9"/>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1"/>
        <p:cNvGrpSpPr/>
        <p:nvPr/>
      </p:nvGrpSpPr>
      <p:grpSpPr>
        <a:xfrm>
          <a:off x="0" y="0"/>
          <a:ext cx="0" cy="0"/>
          <a:chOff x="0" y="0"/>
          <a:chExt cx="0" cy="0"/>
        </a:xfrm>
      </p:grpSpPr>
      <p:grpSp>
        <p:nvGrpSpPr>
          <p:cNvPr id="42" name="Google Shape;42;p33"/>
          <p:cNvGrpSpPr/>
          <p:nvPr/>
        </p:nvGrpSpPr>
        <p:grpSpPr>
          <a:xfrm>
            <a:off x="0" y="0"/>
            <a:ext cx="9144000" cy="6860799"/>
            <a:chOff x="0" y="0"/>
            <a:chExt cx="9144000" cy="6860799"/>
          </a:xfrm>
        </p:grpSpPr>
        <p:sp>
          <p:nvSpPr>
            <p:cNvPr id="43" name="Google Shape;43;p33"/>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3"/>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3"/>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3"/>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3"/>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3"/>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3"/>
            <p:cNvSpPr/>
            <p:nvPr/>
          </p:nvSpPr>
          <p:spPr>
            <a:xfrm rot="-5912394">
              <a:off x="3320102"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3"/>
            <p:cNvSpPr/>
            <p:nvPr/>
          </p:nvSpPr>
          <p:spPr>
            <a:xfrm rot="-5400000">
              <a:off x="3105027"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51" name="Google Shape;51;p33"/>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53" name="Google Shape;53;p33"/>
          <p:cNvSpPr txBox="1">
            <a:spLocks noGrp="1"/>
          </p:cNvSpPr>
          <p:nvPr>
            <p:ph type="title"/>
          </p:nvPr>
        </p:nvSpPr>
        <p:spPr>
          <a:xfrm>
            <a:off x="866441" y="2257588"/>
            <a:ext cx="3101765" cy="302034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200"/>
              <a:buFont typeface="Century Gothic"/>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3"/>
          <p:cNvSpPr txBox="1">
            <a:spLocks noGrp="1"/>
          </p:cNvSpPr>
          <p:nvPr>
            <p:ph type="body" idx="1"/>
          </p:nvPr>
        </p:nvSpPr>
        <p:spPr>
          <a:xfrm>
            <a:off x="5119261" y="2257587"/>
            <a:ext cx="3054653" cy="3020343"/>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5" name="Google Shape;55;p33"/>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p:nvPr/>
        </p:nvSpPr>
        <p:spPr>
          <a:xfrm>
            <a:off x="7738039" y="7605"/>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3"/>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34"/>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4"/>
          <p:cNvSpPr txBox="1">
            <a:spLocks noGrp="1"/>
          </p:cNvSpPr>
          <p:nvPr>
            <p:ph type="body" idx="1"/>
          </p:nvPr>
        </p:nvSpPr>
        <p:spPr>
          <a:xfrm>
            <a:off x="866441" y="2489200"/>
            <a:ext cx="6343201" cy="35306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34"/>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hart" type="chart">
  <p:cSld name="CHAR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0" y="342900"/>
            <a:ext cx="9144000" cy="1104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a:spLocks noGrp="1"/>
          </p:cNvSpPr>
          <p:nvPr>
            <p:ph type="chart" idx="2"/>
          </p:nvPr>
        </p:nvSpPr>
        <p:spPr>
          <a:xfrm>
            <a:off x="609600" y="1524000"/>
            <a:ext cx="8059738" cy="4114800"/>
          </a:xfrm>
          <a:prstGeom prst="rect">
            <a:avLst/>
          </a:prstGeom>
          <a:noFill/>
          <a:ln>
            <a:noFill/>
          </a:ln>
        </p:spPr>
        <p:txBody>
          <a:bodyPr spcFirstLastPara="1" wrap="square" lIns="91425" tIns="45700" rIns="91425" bIns="45700" anchor="t" anchorCtr="0">
            <a:normAutofit/>
          </a:bodyPr>
          <a:lstStyle>
            <a:lvl1pPr marR="0" lvl="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6"/>
          <p:cNvSpPr txBox="1">
            <a:spLocks noGrp="1"/>
          </p:cNvSpPr>
          <p:nvPr>
            <p:ph type="body" idx="1"/>
          </p:nvPr>
        </p:nvSpPr>
        <p:spPr>
          <a:xfrm>
            <a:off x="866440" y="2489199"/>
            <a:ext cx="3636980" cy="3530604"/>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1" name="Google Shape;71;p36"/>
          <p:cNvSpPr txBox="1">
            <a:spLocks noGrp="1"/>
          </p:cNvSpPr>
          <p:nvPr>
            <p:ph type="body" idx="2"/>
          </p:nvPr>
        </p:nvSpPr>
        <p:spPr>
          <a:xfrm>
            <a:off x="4640580" y="2489199"/>
            <a:ext cx="3636981" cy="35306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36"/>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body" idx="1"/>
          </p:nvPr>
        </p:nvSpPr>
        <p:spPr>
          <a:xfrm>
            <a:off x="866440" y="2494298"/>
            <a:ext cx="3636980" cy="75929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8" name="Google Shape;78;p37"/>
          <p:cNvSpPr txBox="1">
            <a:spLocks noGrp="1"/>
          </p:cNvSpPr>
          <p:nvPr>
            <p:ph type="body" idx="2"/>
          </p:nvPr>
        </p:nvSpPr>
        <p:spPr>
          <a:xfrm>
            <a:off x="866439" y="3253588"/>
            <a:ext cx="3636981" cy="276621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37"/>
          <p:cNvSpPr txBox="1">
            <a:spLocks noGrp="1"/>
          </p:cNvSpPr>
          <p:nvPr>
            <p:ph type="body" idx="3"/>
          </p:nvPr>
        </p:nvSpPr>
        <p:spPr>
          <a:xfrm>
            <a:off x="4640581" y="2489200"/>
            <a:ext cx="3636979" cy="759290"/>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80" name="Google Shape;80;p37"/>
          <p:cNvSpPr txBox="1">
            <a:spLocks noGrp="1"/>
          </p:cNvSpPr>
          <p:nvPr>
            <p:ph type="body" idx="4"/>
          </p:nvPr>
        </p:nvSpPr>
        <p:spPr>
          <a:xfrm>
            <a:off x="4640581" y="3248490"/>
            <a:ext cx="3636980" cy="277131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1" name="Google Shape;81;p37"/>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8"/>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8"/>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9"/>
        <p:cNvGrpSpPr/>
        <p:nvPr/>
      </p:nvGrpSpPr>
      <p:grpSpPr>
        <a:xfrm>
          <a:off x="0" y="0"/>
          <a:ext cx="0" cy="0"/>
          <a:chOff x="0" y="0"/>
          <a:chExt cx="0" cy="0"/>
        </a:xfrm>
      </p:grpSpPr>
      <p:sp>
        <p:nvSpPr>
          <p:cNvPr id="90" name="Google Shape;90;p39"/>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9"/>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9"/>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9"/>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94"/>
        <p:cNvGrpSpPr/>
        <p:nvPr/>
      </p:nvGrpSpPr>
      <p:grpSpPr>
        <a:xfrm>
          <a:off x="0" y="0"/>
          <a:ext cx="0" cy="0"/>
          <a:chOff x="0" y="0"/>
          <a:chExt cx="0" cy="0"/>
        </a:xfrm>
      </p:grpSpPr>
      <p:grpSp>
        <p:nvGrpSpPr>
          <p:cNvPr id="95" name="Google Shape;95;p40"/>
          <p:cNvGrpSpPr/>
          <p:nvPr/>
        </p:nvGrpSpPr>
        <p:grpSpPr>
          <a:xfrm>
            <a:off x="0" y="0"/>
            <a:ext cx="9144000" cy="6860799"/>
            <a:chOff x="0" y="0"/>
            <a:chExt cx="9144000" cy="6860799"/>
          </a:xfrm>
        </p:grpSpPr>
        <p:sp>
          <p:nvSpPr>
            <p:cNvPr id="96" name="Google Shape;96;p40"/>
            <p:cNvSpPr/>
            <p:nvPr/>
          </p:nvSpPr>
          <p:spPr>
            <a:xfrm>
              <a:off x="0" y="0"/>
              <a:ext cx="9118832" cy="6858000"/>
            </a:xfrm>
            <a:prstGeom prst="rect">
              <a:avLst/>
            </a:prstGeom>
            <a:blipFill rotWithShape="1">
              <a:blip r:embed="rId2">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0"/>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0"/>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0"/>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0"/>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0"/>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0"/>
            <p:cNvSpPr/>
            <p:nvPr/>
          </p:nvSpPr>
          <p:spPr>
            <a:xfrm rot="-5912394">
              <a:off x="2769747" y="145837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0"/>
            <p:cNvSpPr/>
            <p:nvPr/>
          </p:nvSpPr>
          <p:spPr>
            <a:xfrm>
              <a:off x="5283673" y="402165"/>
              <a:ext cx="3465769"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0"/>
            <p:cNvSpPr/>
            <p:nvPr/>
          </p:nvSpPr>
          <p:spPr>
            <a:xfrm rot="-5400000">
              <a:off x="2548536" y="1765596"/>
              <a:ext cx="5995993" cy="3326809"/>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05" name="Google Shape;105;p4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106" name="Google Shape;106;p40"/>
          <p:cNvSpPr txBox="1">
            <a:spLocks noGrp="1"/>
          </p:cNvSpPr>
          <p:nvPr>
            <p:ph type="title"/>
          </p:nvPr>
        </p:nvSpPr>
        <p:spPr>
          <a:xfrm>
            <a:off x="866440" y="1447800"/>
            <a:ext cx="2712589" cy="149558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0"/>
          <p:cNvSpPr txBox="1">
            <a:spLocks noGrp="1"/>
          </p:cNvSpPr>
          <p:nvPr>
            <p:ph type="body" idx="1"/>
          </p:nvPr>
        </p:nvSpPr>
        <p:spPr>
          <a:xfrm>
            <a:off x="4568927" y="1441182"/>
            <a:ext cx="3632850"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8" name="Google Shape;108;p40"/>
          <p:cNvSpPr txBox="1">
            <a:spLocks noGrp="1"/>
          </p:cNvSpPr>
          <p:nvPr>
            <p:ph type="body" idx="2"/>
          </p:nvPr>
        </p:nvSpPr>
        <p:spPr>
          <a:xfrm>
            <a:off x="866440" y="3086845"/>
            <a:ext cx="2712589" cy="293803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9" name="Google Shape;109;p40"/>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40"/>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40"/>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0"/>
          <p:cNvSpPr txBox="1">
            <a:spLocks noGrp="1"/>
          </p:cNvSpPr>
          <p:nvPr>
            <p:ph type="sldNum" idx="12"/>
          </p:nvPr>
        </p:nvSpPr>
        <p:spPr>
          <a:xfrm>
            <a:off x="7766428" y="295730"/>
            <a:ext cx="628813" cy="767687"/>
          </a:xfrm>
          <a:prstGeom prst="rect">
            <a:avLst/>
          </a:prstGeom>
          <a:noFill/>
          <a:ln>
            <a:noFill/>
          </a:ln>
        </p:spPr>
        <p:txBody>
          <a:bodyPr spcFirstLastPara="1" wrap="square" lIns="91425" tIns="45700" rIns="91425" bIns="45700" anchor="b" anchorCtr="0">
            <a:noAutofit/>
          </a:bodyPr>
          <a:lstStyle>
            <a:lvl1pPr marL="0" lvl="0" indent="0" algn="r">
              <a:lnSpc>
                <a:spcPct val="100000"/>
              </a:lnSpc>
              <a:spcBef>
                <a:spcPts val="0"/>
              </a:spcBef>
              <a:spcAft>
                <a:spcPts val="0"/>
              </a:spcAft>
              <a:buSzPts val="2800"/>
              <a:buNone/>
              <a:defRPr/>
            </a:lvl1pPr>
            <a:lvl2pPr marL="0" lvl="1" indent="0" algn="r">
              <a:lnSpc>
                <a:spcPct val="100000"/>
              </a:lnSpc>
              <a:spcBef>
                <a:spcPts val="0"/>
              </a:spcBef>
              <a:spcAft>
                <a:spcPts val="0"/>
              </a:spcAft>
              <a:buSzPts val="2800"/>
              <a:buNone/>
              <a:defRPr/>
            </a:lvl2pPr>
            <a:lvl3pPr marL="0" lvl="2" indent="0" algn="r">
              <a:lnSpc>
                <a:spcPct val="100000"/>
              </a:lnSpc>
              <a:spcBef>
                <a:spcPts val="0"/>
              </a:spcBef>
              <a:spcAft>
                <a:spcPts val="0"/>
              </a:spcAft>
              <a:buSzPts val="2800"/>
              <a:buNone/>
              <a:defRPr/>
            </a:lvl3pPr>
            <a:lvl4pPr marL="0" lvl="3" indent="0" algn="r">
              <a:lnSpc>
                <a:spcPct val="100000"/>
              </a:lnSpc>
              <a:spcBef>
                <a:spcPts val="0"/>
              </a:spcBef>
              <a:spcAft>
                <a:spcPts val="0"/>
              </a:spcAft>
              <a:buSzPts val="2800"/>
              <a:buNone/>
              <a:defRPr/>
            </a:lvl4pPr>
            <a:lvl5pPr marL="0" lvl="4" indent="0" algn="r">
              <a:lnSpc>
                <a:spcPct val="100000"/>
              </a:lnSpc>
              <a:spcBef>
                <a:spcPts val="0"/>
              </a:spcBef>
              <a:spcAft>
                <a:spcPts val="0"/>
              </a:spcAft>
              <a:buSzPts val="2800"/>
              <a:buNone/>
              <a:defRPr/>
            </a:lvl5pPr>
            <a:lvl6pPr marL="0" lvl="5" indent="0" algn="r">
              <a:lnSpc>
                <a:spcPct val="100000"/>
              </a:lnSpc>
              <a:spcBef>
                <a:spcPts val="0"/>
              </a:spcBef>
              <a:spcAft>
                <a:spcPts val="0"/>
              </a:spcAft>
              <a:buSzPts val="2800"/>
              <a:buNone/>
              <a:defRPr/>
            </a:lvl6pPr>
            <a:lvl7pPr marL="0" lvl="6" indent="0" algn="r">
              <a:lnSpc>
                <a:spcPct val="100000"/>
              </a:lnSpc>
              <a:spcBef>
                <a:spcPts val="0"/>
              </a:spcBef>
              <a:spcAft>
                <a:spcPts val="0"/>
              </a:spcAft>
              <a:buSzPts val="2800"/>
              <a:buNone/>
              <a:defRPr/>
            </a:lvl7pPr>
            <a:lvl8pPr marL="0" lvl="7" indent="0" algn="r">
              <a:lnSpc>
                <a:spcPct val="100000"/>
              </a:lnSpc>
              <a:spcBef>
                <a:spcPts val="0"/>
              </a:spcBef>
              <a:spcAft>
                <a:spcPts val="0"/>
              </a:spcAft>
              <a:buSzPts val="2800"/>
              <a:buNone/>
              <a:defRPr/>
            </a:lvl8pPr>
            <a:lvl9pPr marL="0" lvl="8" indent="0" algn="r">
              <a:lnSpc>
                <a:spcPct val="100000"/>
              </a:lnSpc>
              <a:spcBef>
                <a:spcPts val="0"/>
              </a:spcBef>
              <a:spcAft>
                <a:spcPts val="0"/>
              </a:spcAft>
              <a:buSzPts val="28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31"/>
          <p:cNvGrpSpPr/>
          <p:nvPr/>
        </p:nvGrpSpPr>
        <p:grpSpPr>
          <a:xfrm>
            <a:off x="0" y="0"/>
            <a:ext cx="9144000" cy="6860799"/>
            <a:chOff x="0" y="0"/>
            <a:chExt cx="9144000" cy="6860799"/>
          </a:xfrm>
        </p:grpSpPr>
        <p:sp>
          <p:nvSpPr>
            <p:cNvPr id="11" name="Google Shape;11;p31"/>
            <p:cNvSpPr/>
            <p:nvPr/>
          </p:nvSpPr>
          <p:spPr>
            <a:xfrm>
              <a:off x="0" y="0"/>
              <a:ext cx="9118832" cy="6858000"/>
            </a:xfrm>
            <a:prstGeom prst="rect">
              <a:avLst/>
            </a:prstGeom>
            <a:blipFill rotWithShape="1">
              <a:blip r:embed="rId20">
                <a:alphaModFix/>
              </a:blip>
              <a:stretch>
                <a:fillRect l="-16712" r="-1698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p:nvPr/>
          </p:nvSpPr>
          <p:spPr>
            <a:xfrm>
              <a:off x="6299432" y="1676400"/>
              <a:ext cx="2819400" cy="2819400"/>
            </a:xfrm>
            <a:prstGeom prst="ellipse">
              <a:avLst/>
            </a:prstGeom>
            <a:gradFill>
              <a:gsLst>
                <a:gs pos="0">
                  <a:srgbClr val="7CCA62">
                    <a:alpha val="6666"/>
                  </a:srgbClr>
                </a:gs>
                <a:gs pos="36000">
                  <a:srgbClr val="7CCA62">
                    <a:alpha val="5882"/>
                  </a:srgbClr>
                </a:gs>
                <a:gs pos="69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1"/>
            <p:cNvSpPr/>
            <p:nvPr/>
          </p:nvSpPr>
          <p:spPr>
            <a:xfrm>
              <a:off x="0" y="2667000"/>
              <a:ext cx="4191000" cy="4191000"/>
            </a:xfrm>
            <a:prstGeom prst="ellipse">
              <a:avLst/>
            </a:prstGeom>
            <a:gradFill>
              <a:gsLst>
                <a:gs pos="0">
                  <a:srgbClr val="7CCA62">
                    <a:alpha val="10980"/>
                  </a:srgbClr>
                </a:gs>
                <a:gs pos="36000">
                  <a:srgbClr val="7CCA62">
                    <a:alpha val="9803"/>
                  </a:srgbClr>
                </a:gs>
                <a:gs pos="75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1"/>
            <p:cNvSpPr/>
            <p:nvPr/>
          </p:nvSpPr>
          <p:spPr>
            <a:xfrm>
              <a:off x="5689832" y="0"/>
              <a:ext cx="1600200" cy="1600200"/>
            </a:xfrm>
            <a:prstGeom prst="ellipse">
              <a:avLst/>
            </a:prstGeom>
            <a:gradFill>
              <a:gsLst>
                <a:gs pos="0">
                  <a:srgbClr val="EFF8FC">
                    <a:alpha val="13725"/>
                  </a:srgbClr>
                </a:gs>
                <a:gs pos="36000">
                  <a:srgbClr val="EFF8FC">
                    <a:alpha val="6666"/>
                  </a:srgbClr>
                </a:gs>
                <a:gs pos="73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1"/>
            <p:cNvSpPr/>
            <p:nvPr/>
          </p:nvSpPr>
          <p:spPr>
            <a:xfrm>
              <a:off x="6299432" y="5870199"/>
              <a:ext cx="990600" cy="990600"/>
            </a:xfrm>
            <a:prstGeom prst="ellipse">
              <a:avLst/>
            </a:prstGeom>
            <a:gradFill>
              <a:gsLst>
                <a:gs pos="0">
                  <a:srgbClr val="EFF8FC">
                    <a:alpha val="13725"/>
                  </a:srgbClr>
                </a:gs>
                <a:gs pos="36000">
                  <a:srgbClr val="EFF8FC">
                    <a:alpha val="6666"/>
                  </a:srgbClr>
                </a:gs>
                <a:gs pos="66000">
                  <a:srgbClr val="EFF8FC">
                    <a:alpha val="0"/>
                  </a:srgbClr>
                </a:gs>
                <a:gs pos="100000">
                  <a:srgbClr val="EFF8FC">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1"/>
            <p:cNvSpPr/>
            <p:nvPr/>
          </p:nvSpPr>
          <p:spPr>
            <a:xfrm>
              <a:off x="0" y="2895600"/>
              <a:ext cx="2362200" cy="2362200"/>
            </a:xfrm>
            <a:prstGeom prst="ellipse">
              <a:avLst/>
            </a:prstGeom>
            <a:gradFill>
              <a:gsLst>
                <a:gs pos="0">
                  <a:srgbClr val="7CCA62">
                    <a:alpha val="7843"/>
                  </a:srgbClr>
                </a:gs>
                <a:gs pos="36000">
                  <a:srgbClr val="7CCA62">
                    <a:alpha val="7843"/>
                  </a:srgbClr>
                </a:gs>
                <a:gs pos="72000">
                  <a:srgbClr val="7CCA62">
                    <a:alpha val="0"/>
                  </a:srgbClr>
                </a:gs>
                <a:gs pos="100000">
                  <a:srgbClr val="7CCA6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1"/>
            <p:cNvSpPr/>
            <p:nvPr/>
          </p:nvSpPr>
          <p:spPr>
            <a:xfrm rot="-589932">
              <a:off x="6359946" y="1790293"/>
              <a:ext cx="2377690" cy="31774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1"/>
            <p:cNvSpPr/>
            <p:nvPr/>
          </p:nvSpPr>
          <p:spPr>
            <a:xfrm>
              <a:off x="485023" y="1856450"/>
              <a:ext cx="8173954" cy="4535226"/>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19" name="Google Shape;19;p3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0" name="Google Shape;20;p31"/>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200"/>
              <a:buFont typeface="Century Gothic"/>
              <a:buNone/>
              <a:defRPr sz="3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Google Shape;21;p31"/>
          <p:cNvSpPr txBox="1">
            <a:spLocks noGrp="1"/>
          </p:cNvSpPr>
          <p:nvPr>
            <p:ph type="body" idx="1"/>
          </p:nvPr>
        </p:nvSpPr>
        <p:spPr>
          <a:xfrm>
            <a:off x="866441" y="2489200"/>
            <a:ext cx="6343201" cy="35306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 name="Google Shape;22;p31"/>
          <p:cNvSpPr txBox="1">
            <a:spLocks noGrp="1"/>
          </p:cNvSpPr>
          <p:nvPr>
            <p:ph type="dt" idx="10"/>
          </p:nvPr>
        </p:nvSpPr>
        <p:spPr>
          <a:xfrm>
            <a:off x="7539638" y="6365499"/>
            <a:ext cx="990599" cy="228659"/>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3" name="Google Shape;23;p31"/>
          <p:cNvSpPr txBox="1">
            <a:spLocks noGrp="1"/>
          </p:cNvSpPr>
          <p:nvPr>
            <p:ph type="ftr" idx="11"/>
          </p:nvPr>
        </p:nvSpPr>
        <p:spPr>
          <a:xfrm>
            <a:off x="590843" y="6365498"/>
            <a:ext cx="3859795" cy="2286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9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4" name="Google Shape;24;p31"/>
          <p:cNvSpPr/>
          <p:nvPr/>
        </p:nvSpPr>
        <p:spPr>
          <a:xfrm>
            <a:off x="7745644" y="0"/>
            <a:ext cx="685800" cy="1099458"/>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1"/>
          <p:cNvSpPr txBox="1">
            <a:spLocks noGrp="1"/>
          </p:cNvSpPr>
          <p:nvPr>
            <p:ph type="sldNum" idx="12"/>
          </p:nvPr>
        </p:nvSpPr>
        <p:spPr>
          <a:xfrm>
            <a:off x="7678616" y="295730"/>
            <a:ext cx="791308" cy="767687"/>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psychiatrictimes.com/view/cannabis-use-young-adults-challenges-during-transition-adulthoo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doi.org/10.1016/S2215-0366(19)30048-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psychiatrictimes.com/view/cannabis-use-young-adults-challenges-during-transition-adulthoo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s://doc-0c-70-apps-viewer.googleusercontent.com/viewer/secure/pdf/dhecjr8d6ejdpvjop6r57vk6kkbtgppc/sib9mnu01ml6m1vbb9j22ca650lsj9h5/1625084400000/gmail/16534722346545679009/ACFrOgBZcM-gdSzrxu22j_9mQ-Fq5ibau8BSSmNtOIUlEDrmhY1E9lw4_gySw1ImspdtbGF0TXbkaiqOA3XlDe0sBSpmQV089r5MvfNMXWmhtGvAax53vdhZgOqIF-ZD8P6w8CaNl-WzejuoZ9_T?print=true&amp;nonce=drkjrv71im4qa&amp;user=16534722346545679009&amp;hash=mlvru71h5eiffabb4ro15jjkheernshn" TargetMode="External"/><Relationship Id="rId3" Type="http://schemas.openxmlformats.org/officeDocument/2006/relationships/image" Target="../media/image16.png"/><Relationship Id="rId7" Type="http://schemas.openxmlformats.org/officeDocument/2006/relationships/hyperlink" Target="https://ctmirror.org/category/ct-viewpoints/willia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tmirror.org/2021/06/22/lamont-signs-connecticuts-marijuana-legalization-law/" TargetMode="External"/><Relationship Id="rId5" Type="http://schemas.openxmlformats.org/officeDocument/2006/relationships/hyperlink" Target="https://www.cga.ct.gov/2021/BA/PDF/2021SB-01201-R02SS1-BA.PDF" TargetMode="External"/><Relationship Id="rId4" Type="http://schemas.openxmlformats.org/officeDocument/2006/relationships/hyperlink" Target="http://www.ct.gov/cannabi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rugfree.org/wp-content/uploads/2017/02/Marijuana_Talk_Kit.pdf"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learnaboutsam.org/toolkit/" TargetMode="External"/><Relationship Id="rId4" Type="http://schemas.openxmlformats.org/officeDocument/2006/relationships/hyperlink" Target="http://www.thehubct.org/treatment"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jamanetwork.com/journals/jamapediatrics/article-abstract/2775255"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onlinelibrary.wiley.com/doi/10.1111/add.15370" TargetMode="External"/><Relationship Id="rId4" Type="http://schemas.openxmlformats.org/officeDocument/2006/relationships/hyperlink" Target="https://www.cnn.com/2021/01/11/health/weed-marijuana-smokers-toxins-wellness/index.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rmhidta.org/report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s://www.sciencedaily.com/releases/2019/01/190114130855.htm" TargetMode="External"/><Relationship Id="rId4" Type="http://schemas.openxmlformats.org/officeDocument/2006/relationships/hyperlink" Target="https://www.connecticutmag.com/health-and-science/a-yale-doctor-warns-of-dangers-of-pot-legalization/article_00f4fdb0-49be-11e9-9a8b-e38ab422604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oodanddrinkresources.com/hemp-vs-cbd-vs-marijuana-comparison-char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s://youtu.be/OYZvUDbzUk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hyperlink" Target="https://youtu.be/OYZvUDbzUk8"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p1"/>
          <p:cNvSpPr txBox="1">
            <a:spLocks noGrp="1"/>
          </p:cNvSpPr>
          <p:nvPr>
            <p:ph type="ctrTitle"/>
          </p:nvPr>
        </p:nvSpPr>
        <p:spPr>
          <a:xfrm>
            <a:off x="866441" y="2222623"/>
            <a:ext cx="5917679" cy="255498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4950"/>
              <a:buFont typeface="Libre Baskerville"/>
              <a:buNone/>
            </a:pPr>
            <a:r>
              <a:rPr lang="en-US" sz="2700">
                <a:latin typeface="Libre Baskerville"/>
                <a:ea typeface="Libre Baskerville"/>
                <a:cs typeface="Libre Baskerville"/>
                <a:sym typeface="Libre Baskerville"/>
              </a:rPr>
              <a:t/>
            </a:r>
            <a:br>
              <a:rPr lang="en-US" sz="2700">
                <a:latin typeface="Libre Baskerville"/>
                <a:ea typeface="Libre Baskerville"/>
                <a:cs typeface="Libre Baskerville"/>
                <a:sym typeface="Libre Baskerville"/>
              </a:rPr>
            </a:br>
            <a:r>
              <a:rPr lang="en-US" sz="2700">
                <a:latin typeface="Libre Baskerville"/>
                <a:ea typeface="Libre Baskerville"/>
                <a:cs typeface="Libre Baskerville"/>
                <a:sym typeface="Libre Baskerville"/>
              </a:rPr>
              <a:t/>
            </a:r>
            <a:br>
              <a:rPr lang="en-US" sz="2700">
                <a:latin typeface="Libre Baskerville"/>
                <a:ea typeface="Libre Baskerville"/>
                <a:cs typeface="Libre Baskerville"/>
                <a:sym typeface="Libre Baskerville"/>
              </a:rPr>
            </a:br>
            <a:r>
              <a:rPr lang="en-US" sz="2700">
                <a:latin typeface="Libre Baskerville"/>
                <a:ea typeface="Libre Baskerville"/>
                <a:cs typeface="Libre Baskerville"/>
                <a:sym typeface="Libre Baskerville"/>
              </a:rPr>
              <a:t/>
            </a:r>
            <a:br>
              <a:rPr lang="en-US" sz="2700">
                <a:latin typeface="Libre Baskerville"/>
                <a:ea typeface="Libre Baskerville"/>
                <a:cs typeface="Libre Baskerville"/>
                <a:sym typeface="Libre Baskerville"/>
              </a:rPr>
            </a:br>
            <a:endParaRPr sz="2700">
              <a:latin typeface="Libre Baskerville"/>
              <a:ea typeface="Libre Baskerville"/>
              <a:cs typeface="Libre Baskerville"/>
              <a:sym typeface="Libre Baskerville"/>
            </a:endParaRPr>
          </a:p>
        </p:txBody>
      </p:sp>
      <p:sp>
        <p:nvSpPr>
          <p:cNvPr id="265" name="Google Shape;265;p1"/>
          <p:cNvSpPr txBox="1">
            <a:spLocks noGrp="1"/>
          </p:cNvSpPr>
          <p:nvPr>
            <p:ph type="subTitle" idx="1"/>
          </p:nvPr>
        </p:nvSpPr>
        <p:spPr>
          <a:xfrm>
            <a:off x="866441" y="4777380"/>
            <a:ext cx="5917679" cy="861420"/>
          </a:xfrm>
          <a:prstGeom prst="rect">
            <a:avLst/>
          </a:prstGeom>
          <a:noFill/>
          <a:ln>
            <a:noFill/>
          </a:ln>
        </p:spPr>
        <p:txBody>
          <a:bodyPr spcFirstLastPara="1" wrap="square" lIns="91425" tIns="45700" rIns="91425" bIns="45700" anchor="t" anchorCtr="0">
            <a:normAutofit/>
          </a:bodyPr>
          <a:lstStyle/>
          <a:p>
            <a:pPr marL="342900" lvl="1" indent="-33336" algn="ctr" rtl="0">
              <a:spcBef>
                <a:spcPts val="0"/>
              </a:spcBef>
              <a:spcAft>
                <a:spcPts val="0"/>
              </a:spcAft>
              <a:buClr>
                <a:schemeClr val="dk1"/>
              </a:buClr>
              <a:buSzPts val="3075"/>
              <a:buNone/>
            </a:pPr>
            <a:endParaRPr sz="1700" b="1">
              <a:latin typeface="Avenir"/>
              <a:ea typeface="Avenir"/>
              <a:cs typeface="Avenir"/>
              <a:sym typeface="Avenir"/>
            </a:endParaRPr>
          </a:p>
          <a:p>
            <a:pPr marL="685800" lvl="1" indent="-33337" algn="ctr" rtl="0">
              <a:spcBef>
                <a:spcPts val="500"/>
              </a:spcBef>
              <a:spcAft>
                <a:spcPts val="0"/>
              </a:spcAft>
              <a:buClr>
                <a:schemeClr val="dk1"/>
              </a:buClr>
              <a:buSzPts val="3075"/>
              <a:buNone/>
            </a:pPr>
            <a:endParaRPr sz="1700" b="1">
              <a:latin typeface="Avenir"/>
              <a:ea typeface="Avenir"/>
              <a:cs typeface="Avenir"/>
              <a:sym typeface="Avenir"/>
            </a:endParaRPr>
          </a:p>
          <a:p>
            <a:pPr marL="228600" lvl="0" indent="0" algn="l" rtl="0">
              <a:spcBef>
                <a:spcPts val="1000"/>
              </a:spcBef>
              <a:spcAft>
                <a:spcPts val="0"/>
              </a:spcAft>
              <a:buClr>
                <a:schemeClr val="dk1"/>
              </a:buClr>
              <a:buSzPts val="3750"/>
              <a:buNone/>
            </a:pPr>
            <a:endParaRPr sz="1700"/>
          </a:p>
        </p:txBody>
      </p:sp>
      <p:pic>
        <p:nvPicPr>
          <p:cNvPr id="266" name="Google Shape;266;p1"/>
          <p:cNvPicPr preferRelativeResize="0"/>
          <p:nvPr/>
        </p:nvPicPr>
        <p:blipFill rotWithShape="1">
          <a:blip r:embed="rId3">
            <a:alphaModFix/>
          </a:blip>
          <a:srcRect/>
          <a:stretch/>
        </p:blipFill>
        <p:spPr>
          <a:xfrm>
            <a:off x="4572000" y="1545747"/>
            <a:ext cx="3900767" cy="4395230"/>
          </a:xfrm>
          <a:prstGeom prst="rect">
            <a:avLst/>
          </a:prstGeom>
          <a:noFill/>
          <a:ln>
            <a:noFill/>
          </a:ln>
        </p:spPr>
      </p:pic>
      <p:sp>
        <p:nvSpPr>
          <p:cNvPr id="267" name="Google Shape;267;p1"/>
          <p:cNvSpPr txBox="1"/>
          <p:nvPr/>
        </p:nvSpPr>
        <p:spPr>
          <a:xfrm>
            <a:off x="309396" y="2363160"/>
            <a:ext cx="4819650" cy="1553026"/>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600"/>
              </a:spcAft>
              <a:buClr>
                <a:srgbClr val="000000"/>
              </a:buClr>
              <a:buSzPts val="5000"/>
              <a:buFont typeface="Arial"/>
              <a:buNone/>
            </a:pPr>
            <a:r>
              <a:rPr lang="en-US" sz="5000" b="1" i="0" u="none" strike="noStrike" cap="none">
                <a:solidFill>
                  <a:schemeClr val="lt1"/>
                </a:solidFill>
                <a:latin typeface="Calibri"/>
                <a:ea typeface="Calibri"/>
                <a:cs typeface="Calibri"/>
                <a:sym typeface="Calibri"/>
              </a:rPr>
              <a:t>The “New” Marijuana &amp; Today’s Youth</a:t>
            </a:r>
            <a:endParaRPr/>
          </a:p>
        </p:txBody>
      </p:sp>
      <p:pic>
        <p:nvPicPr>
          <p:cNvPr id="268" name="Google Shape;268;p1"/>
          <p:cNvPicPr preferRelativeResize="0"/>
          <p:nvPr/>
        </p:nvPicPr>
        <p:blipFill rotWithShape="1">
          <a:blip r:embed="rId4">
            <a:alphaModFix/>
          </a:blip>
          <a:srcRect/>
          <a:stretch/>
        </p:blipFill>
        <p:spPr>
          <a:xfrm>
            <a:off x="2024955" y="772196"/>
            <a:ext cx="1388531" cy="1009840"/>
          </a:xfrm>
          <a:prstGeom prst="rect">
            <a:avLst/>
          </a:prstGeom>
          <a:solidFill>
            <a:schemeClr val="lt1"/>
          </a:solidFill>
          <a:ln>
            <a:noFill/>
          </a:ln>
        </p:spPr>
      </p:pic>
      <p:sp>
        <p:nvSpPr>
          <p:cNvPr id="269" name="Google Shape;269;p1"/>
          <p:cNvSpPr txBox="1"/>
          <p:nvPr/>
        </p:nvSpPr>
        <p:spPr>
          <a:xfrm>
            <a:off x="1368879" y="5377190"/>
            <a:ext cx="320312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Includes Updates as of July 2021</a:t>
            </a:r>
            <a:endParaRPr/>
          </a:p>
          <a:p>
            <a:pPr marL="0" marR="0" lvl="0" indent="0" algn="ctr" rtl="0">
              <a:lnSpc>
                <a:spcPct val="100000"/>
              </a:lnSpc>
              <a:spcBef>
                <a:spcPts val="0"/>
              </a:spcBef>
              <a:spcAft>
                <a:spcPts val="0"/>
              </a:spcAft>
              <a:buNone/>
            </a:pPr>
            <a:r>
              <a:rPr lang="en-US" sz="1400" b="1" i="0" u="none" strike="noStrike" cap="none">
                <a:solidFill>
                  <a:schemeClr val="lt1"/>
                </a:solidFill>
                <a:latin typeface="Arial"/>
                <a:ea typeface="Arial"/>
                <a:cs typeface="Arial"/>
                <a:sym typeface="Arial"/>
              </a:rPr>
              <a:t>Following Legalization of Adult Use</a:t>
            </a:r>
            <a:endParaRPr sz="1400" b="1"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10"/>
          <p:cNvSpPr txBox="1">
            <a:spLocks noGrp="1"/>
          </p:cNvSpPr>
          <p:nvPr>
            <p:ph type="title"/>
          </p:nvPr>
        </p:nvSpPr>
        <p:spPr>
          <a:xfrm>
            <a:off x="676213" y="682186"/>
            <a:ext cx="7253287" cy="98945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solidFill>
                  <a:schemeClr val="lt1"/>
                </a:solidFill>
                <a:latin typeface="Century Gothic"/>
                <a:ea typeface="Century Gothic"/>
                <a:cs typeface="Century Gothic"/>
                <a:sym typeface="Century Gothic"/>
              </a:rPr>
              <a:t>Potential for addiction</a:t>
            </a:r>
            <a:endParaRPr/>
          </a:p>
        </p:txBody>
      </p:sp>
      <p:pic>
        <p:nvPicPr>
          <p:cNvPr id="346" name="Google Shape;346;p10"/>
          <p:cNvPicPr preferRelativeResize="0"/>
          <p:nvPr/>
        </p:nvPicPr>
        <p:blipFill rotWithShape="1">
          <a:blip r:embed="rId3">
            <a:alphaModFix/>
          </a:blip>
          <a:srcRect b="3605"/>
          <a:stretch/>
        </p:blipFill>
        <p:spPr>
          <a:xfrm>
            <a:off x="514540" y="2180164"/>
            <a:ext cx="5257378" cy="3957402"/>
          </a:xfrm>
          <a:prstGeom prst="rect">
            <a:avLst/>
          </a:prstGeom>
          <a:noFill/>
          <a:ln>
            <a:noFill/>
          </a:ln>
        </p:spPr>
      </p:pic>
      <p:sp>
        <p:nvSpPr>
          <p:cNvPr id="347" name="Google Shape;347;p10"/>
          <p:cNvSpPr txBox="1"/>
          <p:nvPr/>
        </p:nvSpPr>
        <p:spPr>
          <a:xfrm>
            <a:off x="31680" y="6442681"/>
            <a:ext cx="89787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https://www.psychiatrictimes.com/view/cannabis-use-young-adults-challenges-during-transition-adulthood</a:t>
            </a:r>
            <a:r>
              <a:rPr lang="en-US" sz="1400" b="0" i="0" u="none" strike="noStrike" cap="none">
                <a:solidFill>
                  <a:srgbClr val="000000"/>
                </a:solidFill>
                <a:latin typeface="Arial"/>
                <a:ea typeface="Arial"/>
                <a:cs typeface="Arial"/>
                <a:sym typeface="Arial"/>
              </a:rPr>
              <a:t> 2015</a:t>
            </a:r>
            <a:endParaRPr/>
          </a:p>
        </p:txBody>
      </p:sp>
      <p:sp>
        <p:nvSpPr>
          <p:cNvPr id="348" name="Google Shape;348;p10"/>
          <p:cNvSpPr/>
          <p:nvPr/>
        </p:nvSpPr>
        <p:spPr>
          <a:xfrm>
            <a:off x="5611091" y="2894887"/>
            <a:ext cx="3646745" cy="1323399"/>
          </a:xfrm>
          <a:prstGeom prst="rect">
            <a:avLst/>
          </a:prstGeom>
          <a:noFill/>
          <a:ln>
            <a:noFill/>
          </a:ln>
        </p:spPr>
        <p:txBody>
          <a:bodyPr spcFirstLastPara="1" wrap="square" lIns="91425" tIns="45700" rIns="91425" bIns="45700" anchor="t" anchorCtr="0">
            <a:spAutoFit/>
          </a:bodyPr>
          <a:lstStyle/>
          <a:p>
            <a:pPr marL="228600" marR="0" lvl="0" algn="l" rtl="0">
              <a:lnSpc>
                <a:spcPct val="100000"/>
              </a:lnSpc>
              <a:spcBef>
                <a:spcPts val="0"/>
              </a:spcBef>
              <a:spcAft>
                <a:spcPts val="0"/>
              </a:spcAft>
              <a:buClr>
                <a:srgbClr val="000000"/>
              </a:buClr>
              <a:buSzPts val="2400"/>
            </a:pPr>
            <a:r>
              <a:rPr lang="en-US" sz="2000" dirty="0" smtClean="0">
                <a:solidFill>
                  <a:schemeClr val="dk1"/>
                </a:solidFill>
                <a:latin typeface="Calibri"/>
                <a:ea typeface="Calibri"/>
                <a:cs typeface="Calibri"/>
                <a:sym typeface="Calibri"/>
              </a:rPr>
              <a:t>Teen addiction r</a:t>
            </a:r>
            <a:r>
              <a:rPr lang="en-US" sz="2000" b="0" i="0" u="none" strike="noStrike" cap="none" dirty="0" smtClean="0">
                <a:solidFill>
                  <a:schemeClr val="dk1"/>
                </a:solidFill>
                <a:latin typeface="Calibri"/>
                <a:ea typeface="Calibri"/>
                <a:cs typeface="Calibri"/>
                <a:sym typeface="Calibri"/>
              </a:rPr>
              <a:t>isk increases based on THC potency: </a:t>
            </a:r>
          </a:p>
          <a:p>
            <a:pPr marL="685800" marR="0" lvl="0" indent="-457200" algn="l" rtl="0">
              <a:lnSpc>
                <a:spcPct val="100000"/>
              </a:lnSpc>
              <a:spcBef>
                <a:spcPts val="0"/>
              </a:spcBef>
              <a:spcAft>
                <a:spcPts val="0"/>
              </a:spcAft>
              <a:buClr>
                <a:srgbClr val="000000"/>
              </a:buClr>
              <a:buSzPts val="2400"/>
              <a:buFont typeface="Noto Sans Symbols"/>
              <a:buChar char="▪"/>
            </a:pPr>
            <a:r>
              <a:rPr lang="en-US" sz="2000" b="0" i="0" u="none" strike="noStrike" cap="none" dirty="0" smtClean="0">
                <a:solidFill>
                  <a:schemeClr val="dk1"/>
                </a:solidFill>
                <a:latin typeface="Calibri"/>
                <a:ea typeface="Calibri"/>
                <a:cs typeface="Calibri"/>
                <a:sym typeface="Calibri"/>
              </a:rPr>
              <a:t>  4.9</a:t>
            </a:r>
            <a:r>
              <a:rPr lang="en-US" sz="2000" b="0" i="0" u="none" strike="noStrike" cap="none" dirty="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THC --&gt; 1.88x risk</a:t>
            </a:r>
            <a:endParaRPr sz="2000" dirty="0"/>
          </a:p>
          <a:p>
            <a:pPr marL="685800" marR="0" lvl="0" indent="-457200" algn="l" rtl="0">
              <a:lnSpc>
                <a:spcPct val="100000"/>
              </a:lnSpc>
              <a:spcBef>
                <a:spcPts val="0"/>
              </a:spcBef>
              <a:spcAft>
                <a:spcPts val="0"/>
              </a:spcAft>
              <a:buClr>
                <a:srgbClr val="000000"/>
              </a:buClr>
              <a:buSzPts val="2400"/>
              <a:buFont typeface="Noto Sans Symbols"/>
              <a:buChar char="▪"/>
            </a:pPr>
            <a:r>
              <a:rPr lang="en-US" sz="2000" b="0" i="0" u="none" strike="noStrike" cap="none" dirty="0" smtClean="0">
                <a:solidFill>
                  <a:schemeClr val="dk1"/>
                </a:solidFill>
                <a:latin typeface="Calibri"/>
                <a:ea typeface="Calibri"/>
                <a:cs typeface="Calibri"/>
                <a:sym typeface="Calibri"/>
              </a:rPr>
              <a:t>12.3</a:t>
            </a:r>
            <a:r>
              <a:rPr lang="en-US" sz="2000" b="0" i="0" u="none" strike="noStrike" cap="none" dirty="0">
                <a:solidFill>
                  <a:schemeClr val="dk1"/>
                </a:solidFill>
                <a:latin typeface="Calibri"/>
                <a:ea typeface="Calibri"/>
                <a:cs typeface="Calibri"/>
                <a:sym typeface="Calibri"/>
              </a:rPr>
              <a:t>% </a:t>
            </a:r>
            <a:r>
              <a:rPr lang="en-US" sz="2000" b="0" i="0" u="none" strike="noStrike" cap="none" dirty="0" smtClean="0">
                <a:solidFill>
                  <a:schemeClr val="dk1"/>
                </a:solidFill>
                <a:latin typeface="Calibri"/>
                <a:ea typeface="Calibri"/>
                <a:cs typeface="Calibri"/>
                <a:sym typeface="Calibri"/>
              </a:rPr>
              <a:t>THC --&gt; 4.85x risk</a:t>
            </a:r>
            <a:endParaRPr sz="2000" b="0" i="0" u="none" strike="noStrike" cap="none" dirty="0">
              <a:solidFill>
                <a:srgbClr val="000000"/>
              </a:solidFil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Google Shape;354;p11"/>
          <p:cNvSpPr txBox="1">
            <a:spLocks noGrp="1"/>
          </p:cNvSpPr>
          <p:nvPr>
            <p:ph type="title"/>
          </p:nvPr>
        </p:nvSpPr>
        <p:spPr>
          <a:xfrm>
            <a:off x="676213" y="682186"/>
            <a:ext cx="7253287" cy="98945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solidFill>
                  <a:schemeClr val="lt1"/>
                </a:solidFill>
                <a:latin typeface="Century Gothic"/>
                <a:ea typeface="Century Gothic"/>
                <a:cs typeface="Century Gothic"/>
                <a:sym typeface="Century Gothic"/>
              </a:rPr>
              <a:t>Risk of psychotic </a:t>
            </a:r>
            <a:r>
              <a:rPr lang="en-US" sz="3600">
                <a:solidFill>
                  <a:schemeClr val="lt1"/>
                </a:solidFill>
              </a:rPr>
              <a:t>d</a:t>
            </a:r>
            <a:r>
              <a:rPr lang="en-US" sz="3600">
                <a:solidFill>
                  <a:schemeClr val="lt1"/>
                </a:solidFill>
                <a:latin typeface="Century Gothic"/>
                <a:ea typeface="Century Gothic"/>
                <a:cs typeface="Century Gothic"/>
                <a:sym typeface="Century Gothic"/>
              </a:rPr>
              <a:t>isorder</a:t>
            </a:r>
            <a:endParaRPr/>
          </a:p>
        </p:txBody>
      </p:sp>
      <p:pic>
        <p:nvPicPr>
          <p:cNvPr id="355" name="Google Shape;355;p11"/>
          <p:cNvPicPr preferRelativeResize="0"/>
          <p:nvPr/>
        </p:nvPicPr>
        <p:blipFill rotWithShape="1">
          <a:blip r:embed="rId3">
            <a:alphaModFix/>
          </a:blip>
          <a:srcRect/>
          <a:stretch/>
        </p:blipFill>
        <p:spPr>
          <a:xfrm>
            <a:off x="466664" y="2590800"/>
            <a:ext cx="8108774" cy="3836492"/>
          </a:xfrm>
          <a:prstGeom prst="rect">
            <a:avLst/>
          </a:prstGeom>
          <a:noFill/>
          <a:ln>
            <a:noFill/>
          </a:ln>
        </p:spPr>
      </p:pic>
      <p:sp>
        <p:nvSpPr>
          <p:cNvPr id="356" name="Google Shape;356;p11"/>
          <p:cNvSpPr txBox="1"/>
          <p:nvPr/>
        </p:nvSpPr>
        <p:spPr>
          <a:xfrm>
            <a:off x="1179244" y="6550223"/>
            <a:ext cx="62472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Lancet, March 19, 2019 </a:t>
            </a:r>
            <a:r>
              <a:rPr lang="en-US" sz="14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https://doi.org/10.1016/S2215-0366(19)30048-3</a:t>
            </a:r>
            <a:endParaRPr sz="1400" b="0" i="0" u="none" strike="noStrike" cap="none">
              <a:solidFill>
                <a:srgbClr val="000000"/>
              </a:solidFill>
              <a:latin typeface="Arial"/>
              <a:ea typeface="Arial"/>
              <a:cs typeface="Arial"/>
              <a:sym typeface="Arial"/>
            </a:endParaRPr>
          </a:p>
        </p:txBody>
      </p:sp>
      <p:sp>
        <p:nvSpPr>
          <p:cNvPr id="357" name="Google Shape;357;p11"/>
          <p:cNvSpPr txBox="1"/>
          <p:nvPr/>
        </p:nvSpPr>
        <p:spPr>
          <a:xfrm>
            <a:off x="1828801" y="2267634"/>
            <a:ext cx="712651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chemeClr val="accent1"/>
                </a:solidFill>
                <a:latin typeface="Arial"/>
                <a:ea typeface="Arial"/>
                <a:cs typeface="Arial"/>
                <a:sym typeface="Arial"/>
              </a:rPr>
              <a:t>The odds of developing a psychotic disorder rise as </a:t>
            </a:r>
            <a:r>
              <a:rPr lang="en-US" sz="2400" b="1" i="1" u="none" strike="noStrike" cap="none">
                <a:solidFill>
                  <a:schemeClr val="accent1"/>
                </a:solidFill>
                <a:latin typeface="Arial"/>
                <a:ea typeface="Arial"/>
                <a:cs typeface="Arial"/>
                <a:sym typeface="Arial"/>
              </a:rPr>
              <a:t>frequency</a:t>
            </a:r>
            <a:r>
              <a:rPr lang="en-US" sz="2400" b="1" i="0" u="none" strike="noStrike" cap="none">
                <a:solidFill>
                  <a:schemeClr val="accent1"/>
                </a:solidFill>
                <a:latin typeface="Arial"/>
                <a:ea typeface="Arial"/>
                <a:cs typeface="Arial"/>
                <a:sym typeface="Arial"/>
              </a:rPr>
              <a:t> and </a:t>
            </a:r>
            <a:r>
              <a:rPr lang="en-US" sz="2400" b="1" i="1" u="none" strike="noStrike" cap="none">
                <a:solidFill>
                  <a:schemeClr val="accent1"/>
                </a:solidFill>
                <a:latin typeface="Arial"/>
                <a:ea typeface="Arial"/>
                <a:cs typeface="Arial"/>
                <a:sym typeface="Arial"/>
              </a:rPr>
              <a:t>potency </a:t>
            </a:r>
            <a:r>
              <a:rPr lang="en-US" sz="2400" b="1" i="0" u="none" strike="noStrike" cap="none">
                <a:solidFill>
                  <a:schemeClr val="accent1"/>
                </a:solidFill>
                <a:latin typeface="Arial"/>
                <a:ea typeface="Arial"/>
                <a:cs typeface="Arial"/>
                <a:sym typeface="Arial"/>
              </a:rPr>
              <a:t>of THC increase</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2"/>
        <p:cNvGrpSpPr/>
        <p:nvPr/>
      </p:nvGrpSpPr>
      <p:grpSpPr>
        <a:xfrm>
          <a:off x="0" y="0"/>
          <a:ext cx="0" cy="0"/>
          <a:chOff x="0" y="0"/>
          <a:chExt cx="0" cy="0"/>
        </a:xfrm>
      </p:grpSpPr>
      <p:sp>
        <p:nvSpPr>
          <p:cNvPr id="363" name="Google Shape;363;p12"/>
          <p:cNvSpPr txBox="1">
            <a:spLocks noGrp="1"/>
          </p:cNvSpPr>
          <p:nvPr>
            <p:ph type="title"/>
          </p:nvPr>
        </p:nvSpPr>
        <p:spPr>
          <a:xfrm>
            <a:off x="676213" y="682186"/>
            <a:ext cx="7253287" cy="989452"/>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entury Gothic"/>
              <a:buNone/>
            </a:pPr>
            <a:r>
              <a:rPr lang="en-US" sz="3600">
                <a:solidFill>
                  <a:schemeClr val="lt1"/>
                </a:solidFill>
                <a:latin typeface="Century Gothic"/>
                <a:ea typeface="Century Gothic"/>
                <a:cs typeface="Century Gothic"/>
                <a:sym typeface="Century Gothic"/>
              </a:rPr>
              <a:t>Myths &amp; Facts about Teen Marijuana Use</a:t>
            </a:r>
            <a:endParaRPr/>
          </a:p>
        </p:txBody>
      </p:sp>
      <p:pic>
        <p:nvPicPr>
          <p:cNvPr id="364" name="Google Shape;364;p12"/>
          <p:cNvPicPr preferRelativeResize="0"/>
          <p:nvPr/>
        </p:nvPicPr>
        <p:blipFill rotWithShape="1">
          <a:blip r:embed="rId3">
            <a:alphaModFix/>
          </a:blip>
          <a:srcRect/>
          <a:stretch/>
        </p:blipFill>
        <p:spPr>
          <a:xfrm>
            <a:off x="952772" y="2133600"/>
            <a:ext cx="7225113" cy="4255592"/>
          </a:xfrm>
          <a:prstGeom prst="rect">
            <a:avLst/>
          </a:prstGeom>
          <a:noFill/>
          <a:ln>
            <a:noFill/>
          </a:ln>
        </p:spPr>
      </p:pic>
      <p:sp>
        <p:nvSpPr>
          <p:cNvPr id="365" name="Google Shape;365;p12"/>
          <p:cNvSpPr txBox="1"/>
          <p:nvPr/>
        </p:nvSpPr>
        <p:spPr>
          <a:xfrm>
            <a:off x="75958" y="6543377"/>
            <a:ext cx="89787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https://www.psychiatrictimes.com/view/cannabis-use-young-adults-challenges-during-transition-adulthood</a:t>
            </a:r>
            <a:r>
              <a:rPr lang="en-US" sz="1400" b="0" i="0" u="none" strike="noStrike" cap="none">
                <a:solidFill>
                  <a:srgbClr val="000000"/>
                </a:solidFill>
                <a:latin typeface="Arial"/>
                <a:ea typeface="Arial"/>
                <a:cs typeface="Arial"/>
                <a:sym typeface="Arial"/>
              </a:rPr>
              <a:t> 2015</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3"/>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372" name="Google Shape;372;p13"/>
          <p:cNvSpPr txBox="1"/>
          <p:nvPr/>
        </p:nvSpPr>
        <p:spPr>
          <a:xfrm>
            <a:off x="649144" y="1298807"/>
            <a:ext cx="3124834"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lt1"/>
                </a:solidFill>
                <a:latin typeface="Calibri"/>
                <a:ea typeface="Calibri"/>
                <a:cs typeface="Calibri"/>
                <a:sym typeface="Calibri"/>
              </a:rPr>
              <a:t>3. Use &amp; Perceptions of Harm in CT Teens</a:t>
            </a:r>
            <a:endParaRPr sz="4000" b="0" i="0" u="none" strike="noStrike" cap="none">
              <a:solidFill>
                <a:schemeClr val="lt1"/>
              </a:solidFill>
              <a:latin typeface="Calibri"/>
              <a:ea typeface="Calibri"/>
              <a:cs typeface="Calibri"/>
              <a:sym typeface="Calibri"/>
            </a:endParaRPr>
          </a:p>
        </p:txBody>
      </p:sp>
      <p:pic>
        <p:nvPicPr>
          <p:cNvPr id="373" name="Google Shape;373;p13"/>
          <p:cNvPicPr preferRelativeResize="0"/>
          <p:nvPr/>
        </p:nvPicPr>
        <p:blipFill rotWithShape="1">
          <a:blip r:embed="rId3">
            <a:alphaModFix/>
          </a:blip>
          <a:srcRect/>
          <a:stretch/>
        </p:blipFill>
        <p:spPr>
          <a:xfrm>
            <a:off x="4667250" y="1794224"/>
            <a:ext cx="4476749" cy="3353240"/>
          </a:xfrm>
          <a:prstGeom prst="rect">
            <a:avLst/>
          </a:prstGeom>
          <a:solidFill>
            <a:schemeClr val="lt1"/>
          </a:solid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title"/>
          </p:nvPr>
        </p:nvSpPr>
        <p:spPr>
          <a:xfrm>
            <a:off x="665063" y="560237"/>
            <a:ext cx="705143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entury Gothic"/>
              <a:buNone/>
            </a:pPr>
            <a:r>
              <a:rPr lang="en-US">
                <a:solidFill>
                  <a:schemeClr val="lt1"/>
                </a:solidFill>
              </a:rPr>
              <a:t>Marijuana Use in CT Teens</a:t>
            </a:r>
            <a:endParaRPr>
              <a:solidFill>
                <a:schemeClr val="lt1"/>
              </a:solidFill>
            </a:endParaRPr>
          </a:p>
        </p:txBody>
      </p:sp>
      <p:sp>
        <p:nvSpPr>
          <p:cNvPr id="380" name="Google Shape;380;p14"/>
          <p:cNvSpPr txBox="1">
            <a:spLocks noGrp="1"/>
          </p:cNvSpPr>
          <p:nvPr>
            <p:ph type="body" idx="1"/>
          </p:nvPr>
        </p:nvSpPr>
        <p:spPr>
          <a:xfrm>
            <a:off x="471488" y="2389413"/>
            <a:ext cx="8672512" cy="4787242"/>
          </a:xfrm>
          <a:prstGeom prst="rect">
            <a:avLst/>
          </a:prstGeom>
          <a:noFill/>
          <a:ln>
            <a:noFill/>
          </a:ln>
        </p:spPr>
        <p:txBody>
          <a:bodyPr spcFirstLastPara="1" wrap="square" lIns="91425" tIns="45700" rIns="91425" bIns="45700" anchor="t" anchorCtr="0">
            <a:normAutofit/>
          </a:bodyPr>
          <a:lstStyle/>
          <a:p>
            <a:pPr marL="114300" lvl="0" indent="0" algn="l" rtl="0">
              <a:spcBef>
                <a:spcPts val="0"/>
              </a:spcBef>
              <a:spcAft>
                <a:spcPts val="0"/>
              </a:spcAft>
              <a:buSzPts val="2320"/>
              <a:buNone/>
            </a:pPr>
            <a:r>
              <a:rPr lang="en-US" sz="2900" b="1" dirty="0">
                <a:solidFill>
                  <a:srgbClr val="002060"/>
                </a:solidFill>
              </a:rPr>
              <a:t>In Connecticut and the US, 21.7% high school students currently use marijuana. </a:t>
            </a:r>
            <a:r>
              <a:rPr lang="en-US" sz="2900" dirty="0">
                <a:solidFill>
                  <a:srgbClr val="002060"/>
                </a:solidFill>
              </a:rPr>
              <a:t>(YRBS, 2019</a:t>
            </a:r>
            <a:r>
              <a:rPr lang="en-US" sz="2900" dirty="0" smtClean="0">
                <a:solidFill>
                  <a:srgbClr val="002060"/>
                </a:solidFill>
              </a:rPr>
              <a:t>)</a:t>
            </a:r>
            <a:endParaRPr dirty="0"/>
          </a:p>
        </p:txBody>
      </p:sp>
      <p:sp>
        <p:nvSpPr>
          <p:cNvPr id="4" name="Google Shape;380;p14"/>
          <p:cNvSpPr txBox="1">
            <a:spLocks/>
          </p:cNvSpPr>
          <p:nvPr/>
        </p:nvSpPr>
        <p:spPr>
          <a:xfrm>
            <a:off x="471488" y="3622466"/>
            <a:ext cx="8672512" cy="478724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chemeClr val="accent1"/>
              </a:buClr>
              <a:buSzPts val="144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20039"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20040" algn="l" rtl="0">
              <a:lnSpc>
                <a:spcPct val="100000"/>
              </a:lnSpc>
              <a:spcBef>
                <a:spcPts val="1000"/>
              </a:spcBef>
              <a:spcAft>
                <a:spcPts val="0"/>
              </a:spcAft>
              <a:buClr>
                <a:schemeClr val="accent1"/>
              </a:buClr>
              <a:buSzPts val="144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pPr marL="114300" indent="0">
              <a:buSzPts val="2320"/>
              <a:buFont typeface="Noto Sans Symbols"/>
              <a:buNone/>
            </a:pPr>
            <a:r>
              <a:rPr lang="en-US" sz="2900" b="1" dirty="0" smtClean="0">
                <a:solidFill>
                  <a:srgbClr val="002060"/>
                </a:solidFill>
              </a:rPr>
              <a:t>In CT, higher use rates </a:t>
            </a:r>
            <a:r>
              <a:rPr lang="en-US" sz="2900" dirty="0" smtClean="0">
                <a:solidFill>
                  <a:srgbClr val="002060"/>
                </a:solidFill>
              </a:rPr>
              <a:t>are reported among:</a:t>
            </a:r>
            <a:endParaRPr lang="en-US" dirty="0" smtClean="0"/>
          </a:p>
          <a:p>
            <a:pPr indent="-342900">
              <a:buSzPts val="2320"/>
              <a:buFont typeface="Noto Sans Symbols"/>
              <a:buChar char="▪"/>
            </a:pPr>
            <a:r>
              <a:rPr lang="en-US" sz="2900" dirty="0" smtClean="0">
                <a:solidFill>
                  <a:srgbClr val="002060"/>
                </a:solidFill>
              </a:rPr>
              <a:t>Gay, Lesbian, Bisexual youth (33%)</a:t>
            </a:r>
            <a:endParaRPr lang="en-US" sz="2000" b="1" dirty="0" smtClean="0">
              <a:solidFill>
                <a:schemeClr val="accent2"/>
              </a:solidFill>
            </a:endParaRPr>
          </a:p>
          <a:p>
            <a:pPr indent="-342900">
              <a:buSzPts val="2320"/>
              <a:buFont typeface="Noto Sans Symbols"/>
              <a:buChar char="▪"/>
            </a:pPr>
            <a:r>
              <a:rPr lang="en-US" sz="2900" dirty="0" smtClean="0">
                <a:solidFill>
                  <a:srgbClr val="002060"/>
                </a:solidFill>
              </a:rPr>
              <a:t>Hispanic (24%) and White (22%) youth vs Black youth (15.5%)</a:t>
            </a:r>
            <a:endParaRPr lang="en-US" dirty="0" smtClean="0"/>
          </a:p>
          <a:p>
            <a:pPr indent="-342900">
              <a:buSzPts val="2320"/>
              <a:buFont typeface="Noto Sans Symbols"/>
              <a:buChar char="▪"/>
            </a:pPr>
            <a:r>
              <a:rPr lang="en-US" sz="2900" dirty="0" smtClean="0">
                <a:solidFill>
                  <a:srgbClr val="002060"/>
                </a:solidFill>
              </a:rPr>
              <a:t>Boys (22%) vs girls (20%)</a:t>
            </a:r>
            <a:endParaRPr lang="en-US" sz="29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5"/>
          <p:cNvSpPr txBox="1">
            <a:spLocks noGrp="1"/>
          </p:cNvSpPr>
          <p:nvPr>
            <p:ph type="title"/>
          </p:nvPr>
        </p:nvSpPr>
        <p:spPr>
          <a:xfrm>
            <a:off x="665063" y="560237"/>
            <a:ext cx="705143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200"/>
              <a:buFont typeface="Century Gothic"/>
              <a:buNone/>
            </a:pPr>
            <a:r>
              <a:rPr lang="en-US">
                <a:solidFill>
                  <a:schemeClr val="lt1"/>
                </a:solidFill>
              </a:rPr>
              <a:t>PD’s 2021 Local Survey Findings</a:t>
            </a:r>
            <a:br>
              <a:rPr lang="en-US">
                <a:solidFill>
                  <a:schemeClr val="lt1"/>
                </a:solidFill>
              </a:rPr>
            </a:br>
            <a:r>
              <a:rPr lang="en-US">
                <a:solidFill>
                  <a:schemeClr val="lt1"/>
                </a:solidFill>
              </a:rPr>
              <a:t>(3 towns in mid Fairfield County)</a:t>
            </a:r>
            <a:endParaRPr>
              <a:solidFill>
                <a:schemeClr val="lt1"/>
              </a:solidFill>
            </a:endParaRPr>
          </a:p>
        </p:txBody>
      </p:sp>
      <p:sp>
        <p:nvSpPr>
          <p:cNvPr id="387" name="Google Shape;387;p15"/>
          <p:cNvSpPr txBox="1">
            <a:spLocks noGrp="1"/>
          </p:cNvSpPr>
          <p:nvPr>
            <p:ph type="body" idx="1"/>
          </p:nvPr>
        </p:nvSpPr>
        <p:spPr>
          <a:xfrm>
            <a:off x="528638" y="2351745"/>
            <a:ext cx="7658100" cy="4787242"/>
          </a:xfrm>
          <a:prstGeom prst="rect">
            <a:avLst/>
          </a:prstGeom>
          <a:noFill/>
          <a:ln>
            <a:noFill/>
          </a:ln>
        </p:spPr>
        <p:txBody>
          <a:bodyPr spcFirstLastPara="1" wrap="square" lIns="91425" tIns="45700" rIns="91425" bIns="45700" anchor="t" anchorCtr="0">
            <a:normAutofit/>
          </a:bodyPr>
          <a:lstStyle/>
          <a:p>
            <a:pPr marL="571500" lvl="0" indent="-457200" algn="l" rtl="0">
              <a:spcBef>
                <a:spcPts val="0"/>
              </a:spcBef>
              <a:spcAft>
                <a:spcPts val="0"/>
              </a:spcAft>
              <a:buSzPts val="1600"/>
              <a:buFont typeface="Noto Sans Symbols"/>
              <a:buChar char="▪"/>
            </a:pPr>
            <a:r>
              <a:rPr lang="en-US" dirty="0">
                <a:solidFill>
                  <a:srgbClr val="002060"/>
                </a:solidFill>
              </a:rPr>
              <a:t>Current MJ use (</a:t>
            </a:r>
            <a:r>
              <a:rPr lang="en-US" i="1" dirty="0">
                <a:solidFill>
                  <a:srgbClr val="002060"/>
                </a:solidFill>
              </a:rPr>
              <a:t>during COVID</a:t>
            </a:r>
            <a:r>
              <a:rPr lang="en-US" dirty="0">
                <a:solidFill>
                  <a:srgbClr val="002060"/>
                </a:solidFill>
              </a:rPr>
              <a:t>) for </a:t>
            </a:r>
            <a:r>
              <a:rPr lang="en-US" b="1" dirty="0">
                <a:solidFill>
                  <a:srgbClr val="002060"/>
                </a:solidFill>
              </a:rPr>
              <a:t>all</a:t>
            </a:r>
            <a:r>
              <a:rPr lang="en-US" dirty="0">
                <a:solidFill>
                  <a:srgbClr val="002060"/>
                </a:solidFill>
              </a:rPr>
              <a:t> grades (7</a:t>
            </a:r>
            <a:r>
              <a:rPr lang="en-US" baseline="30000" dirty="0">
                <a:solidFill>
                  <a:srgbClr val="002060"/>
                </a:solidFill>
              </a:rPr>
              <a:t>th</a:t>
            </a:r>
            <a:r>
              <a:rPr lang="en-US" dirty="0">
                <a:solidFill>
                  <a:srgbClr val="002060"/>
                </a:solidFill>
              </a:rPr>
              <a:t>-12</a:t>
            </a:r>
            <a:r>
              <a:rPr lang="en-US" baseline="30000" dirty="0">
                <a:solidFill>
                  <a:srgbClr val="002060"/>
                </a:solidFill>
              </a:rPr>
              <a:t>th</a:t>
            </a:r>
            <a:r>
              <a:rPr lang="en-US" dirty="0">
                <a:solidFill>
                  <a:srgbClr val="002060"/>
                </a:solidFill>
              </a:rPr>
              <a:t>) ranged from </a:t>
            </a:r>
            <a:r>
              <a:rPr lang="en-US" b="1" dirty="0">
                <a:solidFill>
                  <a:srgbClr val="002060"/>
                </a:solidFill>
              </a:rPr>
              <a:t>4%</a:t>
            </a:r>
            <a:r>
              <a:rPr lang="en-US" dirty="0">
                <a:solidFill>
                  <a:srgbClr val="002060"/>
                </a:solidFill>
              </a:rPr>
              <a:t> (city) to </a:t>
            </a:r>
            <a:r>
              <a:rPr lang="en-US" b="1" dirty="0">
                <a:solidFill>
                  <a:srgbClr val="002060"/>
                </a:solidFill>
              </a:rPr>
              <a:t>11%</a:t>
            </a:r>
            <a:r>
              <a:rPr lang="en-US" dirty="0">
                <a:solidFill>
                  <a:srgbClr val="002060"/>
                </a:solidFill>
              </a:rPr>
              <a:t> (suburb</a:t>
            </a:r>
            <a:r>
              <a:rPr lang="en-US" dirty="0" smtClean="0">
                <a:solidFill>
                  <a:srgbClr val="002060"/>
                </a:solidFill>
              </a:rPr>
              <a:t>)</a:t>
            </a:r>
          </a:p>
          <a:p>
            <a:pPr marL="571500" lvl="0" indent="-457200" algn="l" rtl="0">
              <a:spcBef>
                <a:spcPts val="0"/>
              </a:spcBef>
              <a:spcAft>
                <a:spcPts val="0"/>
              </a:spcAft>
              <a:buSzPts val="1600"/>
              <a:buFont typeface="Noto Sans Symbols"/>
              <a:buChar char="▪"/>
            </a:pPr>
            <a:endParaRPr lang="en-US" dirty="0" smtClean="0">
              <a:solidFill>
                <a:srgbClr val="002060"/>
              </a:solidFill>
            </a:endParaRPr>
          </a:p>
          <a:p>
            <a:pPr marL="571500" lvl="0" indent="-457200" algn="l" rtl="0">
              <a:spcBef>
                <a:spcPts val="0"/>
              </a:spcBef>
              <a:spcAft>
                <a:spcPts val="0"/>
              </a:spcAft>
              <a:buSzPts val="1600"/>
              <a:buFont typeface="Noto Sans Symbols"/>
              <a:buChar char="▪"/>
            </a:pPr>
            <a:r>
              <a:rPr lang="en-US" dirty="0" smtClean="0">
                <a:solidFill>
                  <a:srgbClr val="002060"/>
                </a:solidFill>
              </a:rPr>
              <a:t>Current MJ use (</a:t>
            </a:r>
            <a:r>
              <a:rPr lang="en-US" i="1" dirty="0" smtClean="0">
                <a:solidFill>
                  <a:srgbClr val="002060"/>
                </a:solidFill>
              </a:rPr>
              <a:t>during COVID</a:t>
            </a:r>
            <a:r>
              <a:rPr lang="en-US" dirty="0" smtClean="0">
                <a:solidFill>
                  <a:srgbClr val="002060"/>
                </a:solidFill>
              </a:rPr>
              <a:t>) among </a:t>
            </a:r>
            <a:r>
              <a:rPr lang="en-US" b="1" dirty="0" smtClean="0">
                <a:solidFill>
                  <a:srgbClr val="002060"/>
                </a:solidFill>
              </a:rPr>
              <a:t>HS seniors </a:t>
            </a:r>
            <a:r>
              <a:rPr lang="en-US" dirty="0" smtClean="0">
                <a:solidFill>
                  <a:srgbClr val="002060"/>
                </a:solidFill>
              </a:rPr>
              <a:t>ranged from </a:t>
            </a:r>
            <a:r>
              <a:rPr lang="en-US" b="1" dirty="0" smtClean="0">
                <a:solidFill>
                  <a:srgbClr val="002060"/>
                </a:solidFill>
              </a:rPr>
              <a:t>12%</a:t>
            </a:r>
            <a:r>
              <a:rPr lang="en-US" dirty="0" smtClean="0">
                <a:solidFill>
                  <a:srgbClr val="002060"/>
                </a:solidFill>
              </a:rPr>
              <a:t> (city) to </a:t>
            </a:r>
            <a:r>
              <a:rPr lang="en-US" b="1" dirty="0" smtClean="0">
                <a:solidFill>
                  <a:srgbClr val="002060"/>
                </a:solidFill>
              </a:rPr>
              <a:t>25%</a:t>
            </a:r>
            <a:r>
              <a:rPr lang="en-US" dirty="0" smtClean="0">
                <a:solidFill>
                  <a:srgbClr val="002060"/>
                </a:solidFill>
              </a:rPr>
              <a:t> (</a:t>
            </a:r>
            <a:r>
              <a:rPr lang="en-US" dirty="0" err="1" smtClean="0">
                <a:solidFill>
                  <a:srgbClr val="002060"/>
                </a:solidFill>
              </a:rPr>
              <a:t>surburb</a:t>
            </a:r>
            <a:r>
              <a:rPr lang="en-US" dirty="0" smtClean="0">
                <a:solidFill>
                  <a:srgbClr val="002060"/>
                </a:solidFill>
              </a:rPr>
              <a:t>)</a:t>
            </a:r>
            <a:endParaRPr b="1" dirty="0">
              <a:solidFill>
                <a:srgbClr val="002060"/>
              </a:solidFill>
            </a:endParaRPr>
          </a:p>
          <a:p>
            <a:pPr marL="571500" lvl="0" indent="-457200" algn="l" rtl="0">
              <a:spcBef>
                <a:spcPts val="1000"/>
              </a:spcBef>
              <a:spcAft>
                <a:spcPts val="0"/>
              </a:spcAft>
              <a:buSzPts val="1600"/>
              <a:buFont typeface="Noto Sans Symbols"/>
              <a:buChar char="▪"/>
            </a:pPr>
            <a:r>
              <a:rPr lang="en-US" dirty="0">
                <a:solidFill>
                  <a:srgbClr val="002060"/>
                </a:solidFill>
              </a:rPr>
              <a:t>Teen perception of parental &amp; peer disapproval is lower for MJ than any other substance</a:t>
            </a:r>
            <a:endParaRPr sz="1600" dirty="0"/>
          </a:p>
          <a:p>
            <a:pPr marL="571500" lvl="0" indent="-457200" algn="l" rtl="0">
              <a:spcBef>
                <a:spcPts val="1000"/>
              </a:spcBef>
              <a:spcAft>
                <a:spcPts val="0"/>
              </a:spcAft>
              <a:buSzPts val="1600"/>
              <a:buFont typeface="Noto Sans Symbols"/>
              <a:buChar char="▪"/>
            </a:pPr>
            <a:r>
              <a:rPr lang="en-US" b="1" dirty="0">
                <a:solidFill>
                  <a:srgbClr val="002060"/>
                </a:solidFill>
              </a:rPr>
              <a:t>Less than 1/2</a:t>
            </a:r>
            <a:r>
              <a:rPr lang="en-US" dirty="0">
                <a:solidFill>
                  <a:srgbClr val="002060"/>
                </a:solidFill>
              </a:rPr>
              <a:t> of HS seniors perceive peer disapproval (only </a:t>
            </a:r>
            <a:r>
              <a:rPr lang="en-US" b="1" dirty="0">
                <a:solidFill>
                  <a:srgbClr val="002060"/>
                </a:solidFill>
              </a:rPr>
              <a:t>1/4</a:t>
            </a:r>
            <a:r>
              <a:rPr lang="en-US" dirty="0">
                <a:solidFill>
                  <a:srgbClr val="002060"/>
                </a:solidFill>
              </a:rPr>
              <a:t> at one suburban high school)</a:t>
            </a:r>
            <a:endParaRPr dirty="0">
              <a:solidFill>
                <a:srgbClr val="002060"/>
              </a:solidFill>
            </a:endParaRPr>
          </a:p>
          <a:p>
            <a:pPr marL="571500" lvl="0" indent="-457200" algn="l" rtl="0">
              <a:spcBef>
                <a:spcPts val="1000"/>
              </a:spcBef>
              <a:spcAft>
                <a:spcPts val="0"/>
              </a:spcAft>
              <a:buSzPts val="1600"/>
              <a:buFont typeface="Noto Sans Symbols"/>
              <a:buChar char="▪"/>
            </a:pPr>
            <a:r>
              <a:rPr lang="en-US" dirty="0">
                <a:solidFill>
                  <a:srgbClr val="002060"/>
                </a:solidFill>
              </a:rPr>
              <a:t>Perception of harm is very low (</a:t>
            </a:r>
            <a:r>
              <a:rPr lang="en-US" b="1" dirty="0">
                <a:solidFill>
                  <a:srgbClr val="002060"/>
                </a:solidFill>
              </a:rPr>
              <a:t>58%-65%</a:t>
            </a:r>
            <a:r>
              <a:rPr lang="en-US" dirty="0">
                <a:solidFill>
                  <a:srgbClr val="002060"/>
                </a:solidFill>
              </a:rPr>
              <a:t> think using MJ 1-2x/week is risky – </a:t>
            </a:r>
            <a:r>
              <a:rPr lang="en-US" dirty="0" smtClean="0">
                <a:solidFill>
                  <a:srgbClr val="002060"/>
                </a:solidFill>
              </a:rPr>
              <a:t>yet </a:t>
            </a:r>
            <a:r>
              <a:rPr lang="en-US" dirty="0">
                <a:solidFill>
                  <a:srgbClr val="002060"/>
                </a:solidFill>
              </a:rPr>
              <a:t>that level of use by teens is associated with IQ loss, addiction and psychosis)</a:t>
            </a:r>
            <a:endParaRPr dirty="0">
              <a:solidFill>
                <a:srgbClr val="002060"/>
              </a:solidFill>
            </a:endParaRPr>
          </a:p>
          <a:p>
            <a:pPr marL="571500" lvl="0" indent="-457200" algn="l" rtl="0">
              <a:spcBef>
                <a:spcPts val="1000"/>
              </a:spcBef>
              <a:spcAft>
                <a:spcPts val="0"/>
              </a:spcAft>
              <a:buSzPts val="1600"/>
              <a:buFont typeface="Noto Sans Symbols"/>
              <a:buChar char="▪"/>
            </a:pPr>
            <a:r>
              <a:rPr lang="en-US" dirty="0">
                <a:solidFill>
                  <a:srgbClr val="002060"/>
                </a:solidFill>
              </a:rPr>
              <a:t>Depending on the town, 1/2 </a:t>
            </a:r>
            <a:r>
              <a:rPr lang="en-US" dirty="0" smtClean="0">
                <a:solidFill>
                  <a:srgbClr val="002060"/>
                </a:solidFill>
              </a:rPr>
              <a:t>to </a:t>
            </a:r>
            <a:r>
              <a:rPr lang="en-US" dirty="0">
                <a:solidFill>
                  <a:srgbClr val="002060"/>
                </a:solidFill>
              </a:rPr>
              <a:t>2/3 of those who vape are vaping marijuana </a:t>
            </a:r>
            <a:r>
              <a:rPr lang="en-US" dirty="0" smtClean="0">
                <a:solidFill>
                  <a:srgbClr val="002060"/>
                </a:solidFill>
              </a:rPr>
              <a:t>(vs nicotine</a:t>
            </a:r>
            <a:r>
              <a:rPr lang="en-US" dirty="0">
                <a:solidFill>
                  <a:srgbClr val="002060"/>
                </a:solidFill>
              </a:rPr>
              <a:t>)</a:t>
            </a:r>
            <a:endParaRPr dirty="0">
              <a:solidFill>
                <a:srgbClr val="002060"/>
              </a:solidFill>
            </a:endParaRPr>
          </a:p>
          <a:p>
            <a:pPr marL="114300" lvl="0" indent="0" algn="l" rtl="0">
              <a:spcBef>
                <a:spcPts val="1000"/>
              </a:spcBef>
              <a:spcAft>
                <a:spcPts val="0"/>
              </a:spcAft>
              <a:buSzPts val="2320"/>
              <a:buNone/>
            </a:pPr>
            <a:endParaRPr sz="28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6"/>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394" name="Google Shape;394;p16"/>
          <p:cNvSpPr txBox="1">
            <a:spLocks noGrp="1"/>
          </p:cNvSpPr>
          <p:nvPr>
            <p:ph type="title"/>
          </p:nvPr>
        </p:nvSpPr>
        <p:spPr>
          <a:xfrm>
            <a:off x="866440" y="927099"/>
            <a:ext cx="677261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200"/>
              <a:buFont typeface="Century Gothic"/>
              <a:buNone/>
            </a:pPr>
            <a:r>
              <a:rPr lang="en-US"/>
              <a:t>Findings from State-wide Focus Groups in December 2020</a:t>
            </a:r>
            <a:endParaRPr/>
          </a:p>
        </p:txBody>
      </p:sp>
      <p:sp>
        <p:nvSpPr>
          <p:cNvPr id="395" name="Google Shape;395;p16"/>
          <p:cNvSpPr txBox="1"/>
          <p:nvPr/>
        </p:nvSpPr>
        <p:spPr>
          <a:xfrm>
            <a:off x="498764" y="2091717"/>
            <a:ext cx="8025439" cy="2462213"/>
          </a:xfrm>
          <a:prstGeom prst="rect">
            <a:avLst/>
          </a:prstGeom>
          <a:noFill/>
          <a:ln>
            <a:noFill/>
          </a:ln>
        </p:spPr>
        <p:txBody>
          <a:bodyPr spcFirstLastPara="1" wrap="square" lIns="91425" tIns="45700" rIns="91425" bIns="45700" anchor="t" anchorCtr="0">
            <a:spAutoFit/>
          </a:bodyPr>
          <a:lstStyle/>
          <a:p>
            <a:pPr marL="0" marR="0" lvl="0" indent="228600" algn="l" rtl="0">
              <a:lnSpc>
                <a:spcPct val="100000"/>
              </a:lnSpc>
              <a:spcBef>
                <a:spcPts val="0"/>
              </a:spcBef>
              <a:spcAft>
                <a:spcPts val="0"/>
              </a:spcAft>
              <a:buNone/>
            </a:pPr>
            <a:r>
              <a:rPr lang="en-US" sz="2000" b="1" i="0" u="none" strike="noStrike" cap="none" dirty="0" smtClean="0">
                <a:solidFill>
                  <a:schemeClr val="accent1"/>
                </a:solidFill>
                <a:latin typeface="Calibri"/>
                <a:ea typeface="Calibri"/>
                <a:cs typeface="Calibri"/>
                <a:sym typeface="Calibri"/>
              </a:rPr>
              <a:t>  USE</a:t>
            </a:r>
            <a:endParaRPr dirty="0"/>
          </a:p>
          <a:p>
            <a:pPr marL="342900" marR="0" lvl="1"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Calibri"/>
                <a:ea typeface="Calibri"/>
                <a:cs typeface="Calibri"/>
                <a:sym typeface="Calibri"/>
              </a:rPr>
              <a:t>Overall perception that MJ use among some teens has increased during COVID due to increased anxiety</a:t>
            </a: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     ACCESS</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Calibri"/>
                <a:ea typeface="Calibri"/>
                <a:cs typeface="Calibri"/>
                <a:sym typeface="Calibri"/>
              </a:rPr>
              <a:t>Widely and easily accessible</a:t>
            </a:r>
            <a:endParaRPr dirty="0"/>
          </a:p>
          <a:p>
            <a:pPr marL="285750" marR="0" lvl="0" indent="-285750" algn="l" rtl="0">
              <a:lnSpc>
                <a:spcPct val="100000"/>
              </a:lnSpc>
              <a:spcBef>
                <a:spcPts val="0"/>
              </a:spcBef>
              <a:spcAft>
                <a:spcPts val="0"/>
              </a:spcAft>
              <a:buClr>
                <a:srgbClr val="000000"/>
              </a:buClr>
              <a:buSzPts val="1800"/>
              <a:buFont typeface="Arial"/>
              <a:buChar char="•"/>
            </a:pPr>
            <a:r>
              <a:rPr lang="en-US" sz="1800" b="0" i="0" u="none" strike="noStrike" cap="none" dirty="0">
                <a:solidFill>
                  <a:schemeClr val="dk1"/>
                </a:solidFill>
                <a:latin typeface="Calibri"/>
                <a:ea typeface="Calibri"/>
                <a:cs typeface="Calibri"/>
                <a:sym typeface="Calibri"/>
              </a:rPr>
              <a:t>Access via social media sites (Snapchat) has increased during COVID; school-based access has decreased</a:t>
            </a:r>
            <a:endParaRPr dirty="0"/>
          </a:p>
        </p:txBody>
      </p:sp>
      <p:sp>
        <p:nvSpPr>
          <p:cNvPr id="396" name="Google Shape;396;p16"/>
          <p:cNvSpPr txBox="1"/>
          <p:nvPr/>
        </p:nvSpPr>
        <p:spPr>
          <a:xfrm>
            <a:off x="498764" y="4553930"/>
            <a:ext cx="8485746" cy="22467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PERCEPTION OF HARM</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Calibri"/>
                <a:ea typeface="Calibri"/>
                <a:cs typeface="Calibri"/>
                <a:sym typeface="Calibri"/>
              </a:rPr>
              <a:t>Sense that marijuana use is safe</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Calibri"/>
                <a:ea typeface="Calibri"/>
                <a:cs typeface="Calibri"/>
                <a:sym typeface="Calibri"/>
              </a:rPr>
              <a:t>Used to reduce stress (vs alcohol, used for boredom/social purposes)</a:t>
            </a:r>
            <a:endParaRPr sz="2000" b="0" i="0" u="none" strike="noStrike" cap="none" dirty="0">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FAMILY NORMS</a:t>
            </a:r>
            <a:endParaRPr dirty="0"/>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Calibri"/>
                <a:ea typeface="Calibri"/>
                <a:cs typeface="Calibri"/>
                <a:sym typeface="Calibri"/>
              </a:rPr>
              <a:t>Some permissive parents, more </a:t>
            </a:r>
            <a:r>
              <a:rPr lang="en-US" sz="2000" b="0" i="0" u="none" strike="noStrike" cap="none" dirty="0" err="1">
                <a:solidFill>
                  <a:schemeClr val="dk1"/>
                </a:solidFill>
                <a:latin typeface="Calibri"/>
                <a:ea typeface="Calibri"/>
                <a:cs typeface="Calibri"/>
                <a:sym typeface="Calibri"/>
              </a:rPr>
              <a:t>convos</a:t>
            </a:r>
            <a:r>
              <a:rPr lang="en-US" sz="2000" b="0" i="0" u="none" strike="noStrike" cap="none" dirty="0">
                <a:solidFill>
                  <a:schemeClr val="dk1"/>
                </a:solidFill>
                <a:latin typeface="Calibri"/>
                <a:ea typeface="Calibri"/>
                <a:cs typeface="Calibri"/>
                <a:sym typeface="Calibri"/>
              </a:rPr>
              <a:t> about alcohol, lower perception of harm </a:t>
            </a:r>
            <a:endParaRPr sz="20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403" name="Google Shape;403;p17"/>
          <p:cNvSpPr txBox="1"/>
          <p:nvPr/>
        </p:nvSpPr>
        <p:spPr>
          <a:xfrm>
            <a:off x="649144" y="1298807"/>
            <a:ext cx="312483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chemeClr val="lt1"/>
                </a:solidFill>
                <a:latin typeface="Calibri"/>
                <a:ea typeface="Calibri"/>
                <a:cs typeface="Calibri"/>
                <a:sym typeface="Calibri"/>
              </a:rPr>
              <a:t>4. New Law</a:t>
            </a:r>
            <a:endParaRPr sz="4000" b="0" i="0" u="none" strike="noStrike" cap="none">
              <a:solidFill>
                <a:schemeClr val="lt1"/>
              </a:solidFill>
              <a:latin typeface="Calibri"/>
              <a:ea typeface="Calibri"/>
              <a:cs typeface="Calibri"/>
              <a:sym typeface="Calibri"/>
            </a:endParaRPr>
          </a:p>
        </p:txBody>
      </p:sp>
      <p:pic>
        <p:nvPicPr>
          <p:cNvPr id="404" name="Google Shape;404;p17"/>
          <p:cNvPicPr preferRelativeResize="0"/>
          <p:nvPr/>
        </p:nvPicPr>
        <p:blipFill rotWithShape="1">
          <a:blip r:embed="rId3">
            <a:alphaModFix/>
          </a:blip>
          <a:srcRect/>
          <a:stretch/>
        </p:blipFill>
        <p:spPr>
          <a:xfrm>
            <a:off x="4667250" y="1794224"/>
            <a:ext cx="4476749" cy="3353240"/>
          </a:xfrm>
          <a:prstGeom prst="rect">
            <a:avLst/>
          </a:prstGeom>
          <a:solidFill>
            <a:schemeClr val="lt1"/>
          </a:solidFill>
          <a:ln>
            <a:noFill/>
          </a:ln>
        </p:spPr>
      </p:pic>
      <p:sp>
        <p:nvSpPr>
          <p:cNvPr id="405" name="Google Shape;405;p17"/>
          <p:cNvSpPr txBox="1"/>
          <p:nvPr/>
        </p:nvSpPr>
        <p:spPr>
          <a:xfrm>
            <a:off x="649144" y="2302077"/>
            <a:ext cx="3124834"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a:solidFill>
                  <a:schemeClr val="lt1"/>
                </a:solidFill>
                <a:latin typeface="Calibri"/>
                <a:ea typeface="Calibri"/>
                <a:cs typeface="Calibri"/>
                <a:sym typeface="Calibri"/>
              </a:rPr>
              <a:t>Links to</a:t>
            </a:r>
            <a:r>
              <a:rPr lang="en-US" sz="2000" b="0" i="0" u="none" strike="noStrike" cap="none" dirty="0" smtClean="0">
                <a:solidFill>
                  <a:schemeClr val="lt1"/>
                </a:solidFill>
                <a:latin typeface="Calibri"/>
                <a:ea typeface="Calibri"/>
                <a:cs typeface="Calibri"/>
                <a:sym typeface="Calibri"/>
              </a:rPr>
              <a:t>:</a:t>
            </a:r>
            <a:endParaRPr dirty="0"/>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sng" strike="noStrike" cap="none" dirty="0" smtClean="0">
                <a:solidFill>
                  <a:schemeClr val="lt1"/>
                </a:solidFill>
                <a:latin typeface="Calibri"/>
                <a:ea typeface="Calibri"/>
                <a:cs typeface="Calibri"/>
                <a:sym typeface="Calibri"/>
                <a:hlinkClick r:id="rId4"/>
              </a:rPr>
              <a:t>State cannabis website</a:t>
            </a:r>
            <a:endParaRPr lang="en-US" sz="2000" b="0" i="0" u="sng" strike="noStrike" cap="none" dirty="0" smtClean="0">
              <a:solidFill>
                <a:schemeClr val="l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sng" strike="noStrike" cap="none" dirty="0" smtClean="0">
                <a:solidFill>
                  <a:schemeClr val="l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Summary </a:t>
            </a:r>
            <a:r>
              <a:rPr lang="en-US" sz="2000" b="0" i="0" u="sng" strike="noStrike" cap="none" dirty="0">
                <a:solidFill>
                  <a:schemeClr val="lt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of bill</a:t>
            </a:r>
            <a:endParaRPr sz="20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sng" strike="noStrike" cap="none" dirty="0">
                <a:solidFill>
                  <a:schemeClr val="lt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CT Mirror article 6/22</a:t>
            </a:r>
            <a:endParaRPr sz="2000" b="0" i="0" u="none" strike="noStrike" cap="none" dirty="0">
              <a:solidFill>
                <a:schemeClr val="lt1"/>
              </a:solidFill>
              <a:latin typeface="Calibri"/>
              <a:ea typeface="Calibri"/>
              <a:cs typeface="Calibri"/>
              <a:sym typeface="Calibri"/>
            </a:endParaRPr>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sng" strike="noStrike" cap="none" dirty="0">
                <a:solidFill>
                  <a:schemeClr val="lt1"/>
                </a:solidFill>
                <a:latin typeface="Calibri"/>
                <a:ea typeface="Calibri"/>
                <a:cs typeface="Calibri"/>
                <a:sym typeface="Calibri"/>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CT Mirror op-ed </a:t>
            </a:r>
            <a:r>
              <a:rPr lang="en-US" sz="2000" b="0" i="0" u="none" strike="noStrike" cap="none" dirty="0">
                <a:solidFill>
                  <a:schemeClr val="lt1"/>
                </a:solidFill>
                <a:latin typeface="Calibri"/>
                <a:ea typeface="Calibri"/>
                <a:cs typeface="Calibri"/>
                <a:sym typeface="Calibri"/>
              </a:rPr>
              <a:t>by retired police </a:t>
            </a:r>
            <a:r>
              <a:rPr lang="en-US" sz="2000" b="0" i="0" u="none" strike="noStrike" cap="none" dirty="0" smtClean="0">
                <a:solidFill>
                  <a:schemeClr val="lt1"/>
                </a:solidFill>
                <a:latin typeface="Calibri"/>
                <a:ea typeface="Calibri"/>
                <a:cs typeface="Calibri"/>
                <a:sym typeface="Calibri"/>
              </a:rPr>
              <a:t>officer </a:t>
            </a:r>
            <a:r>
              <a:rPr lang="en-US" sz="2000" b="0" i="0" u="none" strike="noStrike" cap="none" dirty="0">
                <a:solidFill>
                  <a:schemeClr val="lt1"/>
                </a:solidFill>
                <a:latin typeface="Calibri"/>
                <a:ea typeface="Calibri"/>
                <a:cs typeface="Calibri"/>
                <a:sym typeface="Calibri"/>
              </a:rPr>
              <a:t>6/30</a:t>
            </a:r>
            <a:endParaRPr dirty="0"/>
          </a:p>
          <a:p>
            <a:pPr marL="342900" marR="0" lvl="0" indent="-342900" algn="l" rtl="0">
              <a:lnSpc>
                <a:spcPct val="100000"/>
              </a:lnSpc>
              <a:spcBef>
                <a:spcPts val="0"/>
              </a:spcBef>
              <a:spcAft>
                <a:spcPts val="0"/>
              </a:spcAft>
              <a:buClr>
                <a:schemeClr val="lt1"/>
              </a:buClr>
              <a:buSzPts val="2000"/>
              <a:buFont typeface="Noto Sans Symbols"/>
              <a:buChar char="▪"/>
            </a:pPr>
            <a:r>
              <a:rPr lang="en-US" sz="2000" b="0" i="0" u="sng" strike="noStrike" cap="none" dirty="0">
                <a:solidFill>
                  <a:schemeClr val="lt1"/>
                </a:solidFill>
                <a:latin typeface="Calibri"/>
                <a:ea typeface="Calibri"/>
                <a:cs typeface="Calibri"/>
                <a:sym typeface="Calibri"/>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List of recommendations</a:t>
            </a:r>
            <a:r>
              <a:rPr lang="en-US" sz="2000" b="0" i="0" u="none" strike="noStrike" cap="none" dirty="0">
                <a:solidFill>
                  <a:schemeClr val="lt1"/>
                </a:solidFill>
                <a:latin typeface="Calibri"/>
                <a:ea typeface="Calibri"/>
                <a:cs typeface="Calibri"/>
                <a:sym typeface="Calibri"/>
              </a:rPr>
              <a:t> by CT TTASC </a:t>
            </a:r>
            <a:r>
              <a:rPr lang="en-US" sz="2000" b="0" i="0" u="none" strike="noStrike" cap="none" dirty="0" smtClean="0">
                <a:solidFill>
                  <a:schemeClr val="lt1"/>
                </a:solidFill>
                <a:latin typeface="Calibri"/>
                <a:ea typeface="Calibri"/>
                <a:cs typeface="Calibri"/>
                <a:sym typeface="Calibri"/>
              </a:rPr>
              <a:t>(statewide prevention </a:t>
            </a:r>
            <a:r>
              <a:rPr lang="en-US" sz="2000" b="0" i="0" u="none" strike="noStrike" cap="none" dirty="0">
                <a:solidFill>
                  <a:schemeClr val="lt1"/>
                </a:solidFill>
                <a:latin typeface="Calibri"/>
                <a:ea typeface="Calibri"/>
                <a:cs typeface="Calibri"/>
                <a:sym typeface="Calibri"/>
              </a:rPr>
              <a:t>group)</a:t>
            </a:r>
            <a:endParaRPr sz="20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412" name="Google Shape;412;p18"/>
          <p:cNvSpPr txBox="1">
            <a:spLocks noGrp="1"/>
          </p:cNvSpPr>
          <p:nvPr>
            <p:ph type="title"/>
          </p:nvPr>
        </p:nvSpPr>
        <p:spPr>
          <a:xfrm>
            <a:off x="866440" y="927099"/>
            <a:ext cx="677261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200"/>
              <a:buFont typeface="Century Gothic"/>
              <a:buNone/>
            </a:pPr>
            <a:r>
              <a:rPr lang="en-US"/>
              <a:t>PA 21-1 went into effect </a:t>
            </a:r>
            <a:r>
              <a:rPr lang="en-US" u="sng"/>
              <a:t>7/1/21</a:t>
            </a:r>
            <a:endParaRPr u="sng"/>
          </a:p>
        </p:txBody>
      </p:sp>
      <p:sp>
        <p:nvSpPr>
          <p:cNvPr id="413" name="Google Shape;413;p18"/>
          <p:cNvSpPr txBox="1"/>
          <p:nvPr/>
        </p:nvSpPr>
        <p:spPr>
          <a:xfrm>
            <a:off x="485775" y="2091717"/>
            <a:ext cx="8038429" cy="4832052"/>
          </a:xfrm>
          <a:prstGeom prst="rect">
            <a:avLst/>
          </a:prstGeom>
          <a:noFill/>
          <a:ln>
            <a:noFill/>
          </a:ln>
        </p:spPr>
        <p:txBody>
          <a:bodyPr spcFirstLastPara="1" wrap="square" lIns="91425" tIns="45700" rIns="91425" bIns="45700" anchor="t" anchorCtr="0">
            <a:spAutoFit/>
          </a:bodyPr>
          <a:lstStyle/>
          <a:p>
            <a:pPr marL="0" marR="0" lvl="0" indent="22860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  POSSESSION</a:t>
            </a:r>
            <a:endParaRPr sz="2000" b="1" i="0" u="none" strike="noStrike" cap="none" dirty="0">
              <a:solidFill>
                <a:schemeClr val="accent1"/>
              </a:solidFill>
              <a:latin typeface="Calibri"/>
              <a:ea typeface="Calibri"/>
              <a:cs typeface="Calibri"/>
              <a:sym typeface="Calibri"/>
            </a:endParaRPr>
          </a:p>
          <a:p>
            <a:pPr marL="342900" marR="0" lvl="1" indent="-34290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Legal for 21yo+ </a:t>
            </a:r>
            <a:endParaRPr sz="1200" dirty="0"/>
          </a:p>
          <a:p>
            <a:pPr marL="342900" marR="0" lvl="2" indent="-34290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1.5oz plant material on person+ 5oz locked </a:t>
            </a:r>
            <a:r>
              <a:rPr lang="en-US" sz="1600" dirty="0">
                <a:solidFill>
                  <a:schemeClr val="dk1"/>
                </a:solidFill>
                <a:latin typeface="Calibri"/>
                <a:ea typeface="Calibri"/>
                <a:cs typeface="Calibri"/>
                <a:sym typeface="Calibri"/>
              </a:rPr>
              <a:t>in home/car</a:t>
            </a:r>
            <a:r>
              <a:rPr lang="en-US" sz="1600" b="0" i="0" u="none" strike="noStrike" cap="none" dirty="0">
                <a:solidFill>
                  <a:schemeClr val="dk1"/>
                </a:solidFill>
                <a:latin typeface="Calibri"/>
                <a:ea typeface="Calibri"/>
                <a:cs typeface="Calibri"/>
                <a:sym typeface="Calibri"/>
              </a:rPr>
              <a:t>; THC caps at 30% (plant), 60% (concentrates)</a:t>
            </a:r>
            <a:endParaRPr sz="1200" dirty="0"/>
          </a:p>
          <a:p>
            <a:pPr marL="342900" marR="0" lvl="1" indent="-34290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DUI still illegal</a:t>
            </a:r>
            <a:endParaRPr sz="1200" dirty="0"/>
          </a:p>
          <a:p>
            <a:pPr marL="342900" marR="0" lvl="1" indent="-342900" algn="l" rtl="0">
              <a:lnSpc>
                <a:spcPct val="100000"/>
              </a:lnSpc>
              <a:spcBef>
                <a:spcPts val="0"/>
              </a:spcBef>
              <a:spcAft>
                <a:spcPts val="0"/>
              </a:spcAft>
              <a:buClr>
                <a:srgbClr val="000000"/>
              </a:buClr>
              <a:buSzPts val="1800"/>
              <a:buFont typeface="Arial"/>
              <a:buChar char="•"/>
            </a:pPr>
            <a:r>
              <a:rPr lang="en-US" sz="1600" b="0" i="0" u="none" strike="noStrike" cap="none" dirty="0" err="1">
                <a:solidFill>
                  <a:schemeClr val="dk1"/>
                </a:solidFill>
                <a:latin typeface="Calibri"/>
                <a:ea typeface="Calibri"/>
                <a:cs typeface="Calibri"/>
                <a:sym typeface="Calibri"/>
              </a:rPr>
              <a:t>Homegrow</a:t>
            </a:r>
            <a:r>
              <a:rPr lang="en-US" sz="1600" b="0" i="0" u="none" strike="noStrike" cap="none" dirty="0">
                <a:solidFill>
                  <a:schemeClr val="dk1"/>
                </a:solidFill>
                <a:latin typeface="Calibri"/>
                <a:ea typeface="Calibri"/>
                <a:cs typeface="Calibri"/>
                <a:sym typeface="Calibri"/>
              </a:rPr>
              <a:t> for MMJ clients 18yo+ starts 10/21; for anyone 21+ 7/23</a:t>
            </a:r>
            <a:endParaRPr sz="1200" dirty="0"/>
          </a:p>
          <a:p>
            <a:pPr marL="0" marR="0" lvl="1"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     SALES</a:t>
            </a:r>
            <a:endParaRPr sz="2000" b="1" i="0" u="none" strike="noStrike" cap="none" dirty="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Starting 2022</a:t>
            </a:r>
            <a:endParaRPr sz="16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Advertising is </a:t>
            </a:r>
            <a:r>
              <a:rPr lang="en-US" sz="1600" b="0" i="0" u="none" strike="noStrike" cap="none" dirty="0" smtClean="0">
                <a:solidFill>
                  <a:schemeClr val="dk1"/>
                </a:solidFill>
                <a:latin typeface="Calibri"/>
                <a:ea typeface="Calibri"/>
                <a:cs typeface="Calibri"/>
                <a:sym typeface="Calibri"/>
              </a:rPr>
              <a:t>severely restricted </a:t>
            </a:r>
            <a:endParaRPr sz="1200" dirty="0"/>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Basic warning </a:t>
            </a:r>
            <a:r>
              <a:rPr lang="en-US" sz="1600" dirty="0" smtClean="0">
                <a:solidFill>
                  <a:schemeClr val="dk1"/>
                </a:solidFill>
                <a:latin typeface="Calibri"/>
                <a:ea typeface="Calibri"/>
                <a:cs typeface="Calibri"/>
                <a:sym typeface="Calibri"/>
              </a:rPr>
              <a:t>required</a:t>
            </a:r>
            <a:r>
              <a:rPr lang="en-US" sz="1600" b="0" i="0" u="none" strike="noStrike" cap="none" dirty="0" smtClean="0">
                <a:solidFill>
                  <a:schemeClr val="dk1"/>
                </a:solidFill>
                <a:latin typeface="Calibri"/>
                <a:ea typeface="Calibri"/>
                <a:cs typeface="Calibri"/>
                <a:sym typeface="Calibri"/>
              </a:rPr>
              <a:t>, not detailing specific types of harm to teens, pregnant women (less detailed than alcohol or cigarette labels)</a:t>
            </a:r>
            <a:endParaRPr sz="1200" dirty="0"/>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Revenue from </a:t>
            </a:r>
            <a:r>
              <a:rPr lang="en-US" sz="1600" b="0" i="0" u="none" strike="noStrike" cap="none" dirty="0" smtClean="0">
                <a:solidFill>
                  <a:schemeClr val="dk1"/>
                </a:solidFill>
                <a:latin typeface="Calibri"/>
                <a:ea typeface="Calibri"/>
                <a:cs typeface="Calibri"/>
                <a:sym typeface="Calibri"/>
              </a:rPr>
              <a:t>3 sources: sales </a:t>
            </a:r>
            <a:r>
              <a:rPr lang="en-US" sz="1600" b="0" i="0" u="none" strike="noStrike" cap="none" dirty="0">
                <a:solidFill>
                  <a:schemeClr val="dk1"/>
                </a:solidFill>
                <a:latin typeface="Calibri"/>
                <a:ea typeface="Calibri"/>
                <a:cs typeface="Calibri"/>
                <a:sym typeface="Calibri"/>
              </a:rPr>
              <a:t>tax, municipal sales tax, tax based on THC content</a:t>
            </a:r>
            <a:endParaRPr sz="1600" b="0" i="0" u="none" strike="noStrike" cap="none" dirty="0">
              <a:solidFill>
                <a:schemeClr val="dk1"/>
              </a:solidFill>
              <a:latin typeface="Calibri"/>
              <a:ea typeface="Calibri"/>
              <a:cs typeface="Calibri"/>
              <a:sym typeface="Calibri"/>
            </a:endParaRPr>
          </a:p>
          <a:p>
            <a:pPr marL="285750" marR="0" lvl="0" indent="-15875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     PUBLIC CONSUMPTION</a:t>
            </a:r>
            <a:endParaRPr sz="2000" b="1" i="0" u="none" strike="noStrike" cap="none" dirty="0">
              <a:solidFill>
                <a:schemeClr val="accent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Restrictions on </a:t>
            </a:r>
            <a:r>
              <a:rPr lang="en-US" sz="1600" b="0" i="0" u="none" strike="noStrike" cap="none" dirty="0" smtClean="0">
                <a:solidFill>
                  <a:schemeClr val="dk1"/>
                </a:solidFill>
                <a:latin typeface="Calibri"/>
                <a:ea typeface="Calibri"/>
                <a:cs typeface="Calibri"/>
                <a:sym typeface="Calibri"/>
              </a:rPr>
              <a:t>consumption in workplaces</a:t>
            </a:r>
            <a:r>
              <a:rPr lang="en-US" sz="1600" b="0" i="0" u="none" strike="noStrike" cap="none" dirty="0">
                <a:solidFill>
                  <a:schemeClr val="dk1"/>
                </a:solidFill>
                <a:latin typeface="Calibri"/>
                <a:ea typeface="Calibri"/>
                <a:cs typeface="Calibri"/>
                <a:sym typeface="Calibri"/>
              </a:rPr>
              <a:t>, hotels, public spaces</a:t>
            </a:r>
            <a:r>
              <a:rPr lang="en-US" sz="1600" b="0" i="0" u="none" strike="noStrike" cap="none" dirty="0" smtClean="0">
                <a:solidFill>
                  <a:schemeClr val="dk1"/>
                </a:solidFill>
                <a:latin typeface="Calibri"/>
                <a:ea typeface="Calibri"/>
                <a:cs typeface="Calibri"/>
                <a:sym typeface="Calibri"/>
              </a:rPr>
              <a:t>… All related laws apply equally to cigarettes, vaping &amp; marijuana</a:t>
            </a:r>
            <a:endParaRPr sz="1200" dirty="0"/>
          </a:p>
          <a:p>
            <a:pPr marL="285750" marR="0" lvl="0" indent="-285750" algn="l" rtl="0">
              <a:lnSpc>
                <a:spcPct val="100000"/>
              </a:lnSpc>
              <a:spcBef>
                <a:spcPts val="0"/>
              </a:spcBef>
              <a:spcAft>
                <a:spcPts val="0"/>
              </a:spcAft>
              <a:buClr>
                <a:srgbClr val="000000"/>
              </a:buClr>
              <a:buSzPts val="1800"/>
              <a:buFont typeface="Arial"/>
              <a:buChar char="•"/>
            </a:pPr>
            <a:r>
              <a:rPr lang="en-US" sz="1600" b="0" i="0" u="none" strike="noStrike" cap="none" dirty="0">
                <a:solidFill>
                  <a:schemeClr val="dk1"/>
                </a:solidFill>
                <a:latin typeface="Calibri"/>
                <a:ea typeface="Calibri"/>
                <a:cs typeface="Calibri"/>
                <a:sym typeface="Calibri"/>
              </a:rPr>
              <a:t>Municipalities over 50,000 must have 1 designated outdoor space</a:t>
            </a:r>
            <a:endParaRPr sz="16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420" name="Google Shape;420;p19"/>
          <p:cNvSpPr txBox="1">
            <a:spLocks noGrp="1"/>
          </p:cNvSpPr>
          <p:nvPr>
            <p:ph type="title"/>
          </p:nvPr>
        </p:nvSpPr>
        <p:spPr>
          <a:xfrm>
            <a:off x="866440" y="927099"/>
            <a:ext cx="677261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200"/>
              <a:buFont typeface="Century Gothic"/>
              <a:buNone/>
            </a:pPr>
            <a:r>
              <a:rPr lang="en-US" dirty="0"/>
              <a:t>Prevention </a:t>
            </a:r>
            <a:r>
              <a:rPr lang="en-US" dirty="0" smtClean="0"/>
              <a:t>Community’s Concerns regarding the Law</a:t>
            </a:r>
            <a:endParaRPr u="sng" dirty="0"/>
          </a:p>
        </p:txBody>
      </p:sp>
      <p:sp>
        <p:nvSpPr>
          <p:cNvPr id="421" name="Google Shape;421;p19"/>
          <p:cNvSpPr txBox="1"/>
          <p:nvPr/>
        </p:nvSpPr>
        <p:spPr>
          <a:xfrm>
            <a:off x="512618" y="2485084"/>
            <a:ext cx="8202757" cy="4001055"/>
          </a:xfrm>
          <a:prstGeom prst="rect">
            <a:avLst/>
          </a:prstGeom>
          <a:noFill/>
          <a:ln>
            <a:noFill/>
          </a:ln>
        </p:spPr>
        <p:txBody>
          <a:bodyPr spcFirstLastPara="1" wrap="square" lIns="91425" tIns="45700" rIns="91425" bIns="45700" anchor="t" anchorCtr="0">
            <a:spAutoFit/>
          </a:bodyPr>
          <a:lstStyle/>
          <a:p>
            <a:pPr marR="0" lvl="1" algn="l" rtl="0">
              <a:lnSpc>
                <a:spcPct val="100000"/>
              </a:lnSpc>
              <a:spcBef>
                <a:spcPts val="0"/>
              </a:spcBef>
              <a:spcAft>
                <a:spcPts val="0"/>
              </a:spcAft>
              <a:buClr>
                <a:srgbClr val="000000"/>
              </a:buClr>
              <a:buSzPts val="2000"/>
            </a:pPr>
            <a:r>
              <a:rPr lang="en-US" sz="2000" dirty="0" smtClean="0">
                <a:solidFill>
                  <a:schemeClr val="dk1"/>
                </a:solidFill>
                <a:latin typeface="Calibri"/>
                <a:ea typeface="Calibri"/>
                <a:cs typeface="Calibri"/>
                <a:sym typeface="Calibri"/>
              </a:rPr>
              <a:t>Act dis</a:t>
            </a:r>
            <a:r>
              <a:rPr lang="en-US" sz="2000" b="0" i="0" u="none" strike="noStrike" cap="none" dirty="0" smtClean="0">
                <a:solidFill>
                  <a:schemeClr val="dk1"/>
                </a:solidFill>
                <a:latin typeface="Calibri"/>
                <a:ea typeface="Calibri"/>
                <a:cs typeface="Calibri"/>
                <a:sym typeface="Calibri"/>
              </a:rPr>
              <a:t>regards the </a:t>
            </a:r>
            <a:r>
              <a:rPr lang="en-US" sz="2000" b="1" i="0" u="none" strike="noStrike" cap="none" dirty="0">
                <a:solidFill>
                  <a:schemeClr val="dk1"/>
                </a:solidFill>
                <a:latin typeface="Calibri"/>
                <a:ea typeface="Calibri"/>
                <a:cs typeface="Calibri"/>
                <a:sym typeface="Calibri"/>
              </a:rPr>
              <a:t>public health </a:t>
            </a:r>
            <a:r>
              <a:rPr lang="en-US" sz="2000" b="0" i="0" u="none" strike="noStrike" cap="none" dirty="0" smtClean="0">
                <a:solidFill>
                  <a:schemeClr val="dk1"/>
                </a:solidFill>
                <a:latin typeface="Calibri"/>
                <a:ea typeface="Calibri"/>
                <a:cs typeface="Calibri"/>
                <a:sym typeface="Calibri"/>
              </a:rPr>
              <a:t>concerns</a:t>
            </a:r>
            <a:r>
              <a:rPr lang="en-US" dirty="0" smtClean="0">
                <a:ea typeface="Calibri"/>
              </a:rPr>
              <a:t>. </a:t>
            </a:r>
            <a:r>
              <a:rPr lang="en-US" sz="2000" b="0" i="0" u="none" strike="noStrike" cap="none" dirty="0" smtClean="0">
                <a:solidFill>
                  <a:schemeClr val="dk1"/>
                </a:solidFill>
                <a:latin typeface="Calibri"/>
                <a:ea typeface="Calibri"/>
                <a:cs typeface="Calibri"/>
                <a:sym typeface="Calibri"/>
              </a:rPr>
              <a:t>Future efforts should:</a:t>
            </a:r>
          </a:p>
          <a:p>
            <a:pPr marR="0" lvl="1" algn="l" rtl="0">
              <a:lnSpc>
                <a:spcPct val="100000"/>
              </a:lnSpc>
              <a:spcBef>
                <a:spcPts val="0"/>
              </a:spcBef>
              <a:spcAft>
                <a:spcPts val="0"/>
              </a:spcAft>
              <a:buClr>
                <a:srgbClr val="000000"/>
              </a:buClr>
              <a:buSzPts val="2000"/>
            </a:pPr>
            <a:endParaRPr dirty="0"/>
          </a:p>
          <a:p>
            <a:pPr marL="342900" marR="0" lvl="1" indent="-342900" algn="l" rtl="0">
              <a:lnSpc>
                <a:spcPct val="100000"/>
              </a:lnSpc>
              <a:spcBef>
                <a:spcPts val="0"/>
              </a:spcBef>
              <a:spcAft>
                <a:spcPts val="0"/>
              </a:spcAft>
              <a:buClr>
                <a:srgbClr val="000000"/>
              </a:buClr>
              <a:buSzPts val="2000"/>
              <a:buFont typeface="Arial"/>
              <a:buChar char="•"/>
            </a:pPr>
            <a:r>
              <a:rPr lang="en-US" sz="2000" dirty="0" smtClean="0">
                <a:solidFill>
                  <a:schemeClr val="dk1"/>
                </a:solidFill>
                <a:latin typeface="Calibri"/>
                <a:ea typeface="Calibri"/>
                <a:cs typeface="Calibri"/>
                <a:sym typeface="Calibri"/>
              </a:rPr>
              <a:t>Create / s</a:t>
            </a:r>
            <a:r>
              <a:rPr lang="en-US" sz="2000" b="0" i="0" u="none" strike="noStrike" cap="none" dirty="0" smtClean="0">
                <a:solidFill>
                  <a:schemeClr val="dk1"/>
                </a:solidFill>
                <a:latin typeface="Calibri"/>
                <a:ea typeface="Calibri"/>
                <a:cs typeface="Calibri"/>
                <a:sym typeface="Calibri"/>
              </a:rPr>
              <a:t>trengthen </a:t>
            </a:r>
            <a:r>
              <a:rPr lang="en-US" sz="2000" b="1" i="0" u="none" strike="noStrike" cap="none" dirty="0">
                <a:solidFill>
                  <a:schemeClr val="dk1"/>
                </a:solidFill>
                <a:latin typeface="Calibri"/>
                <a:ea typeface="Calibri"/>
                <a:cs typeface="Calibri"/>
                <a:sym typeface="Calibri"/>
              </a:rPr>
              <a:t>penalties </a:t>
            </a:r>
            <a:r>
              <a:rPr lang="en-US" sz="2000" b="0" i="0" u="none" strike="noStrike" cap="none" dirty="0">
                <a:solidFill>
                  <a:schemeClr val="dk1"/>
                </a:solidFill>
                <a:latin typeface="Calibri"/>
                <a:ea typeface="Calibri"/>
                <a:cs typeface="Calibri"/>
                <a:sym typeface="Calibri"/>
              </a:rPr>
              <a:t>for youth possession </a:t>
            </a:r>
            <a:endParaRPr dirty="0"/>
          </a:p>
          <a:p>
            <a:pPr marL="342900" marR="0" lvl="1" indent="-342900" algn="l" rtl="0">
              <a:lnSpc>
                <a:spcPct val="100000"/>
              </a:lnSpc>
              <a:spcBef>
                <a:spcPts val="0"/>
              </a:spcBef>
              <a:spcAft>
                <a:spcPts val="0"/>
              </a:spcAft>
              <a:buClr>
                <a:srgbClr val="000000"/>
              </a:buClr>
              <a:buSzPts val="2000"/>
              <a:buFont typeface="Arial"/>
              <a:buChar char="•"/>
            </a:pPr>
            <a:r>
              <a:rPr lang="en-US" sz="2000" b="0" i="0" u="none" strike="noStrike" cap="none" dirty="0" smtClean="0">
                <a:solidFill>
                  <a:schemeClr val="dk1"/>
                </a:solidFill>
                <a:latin typeface="Calibri"/>
                <a:ea typeface="Calibri"/>
                <a:cs typeface="Calibri"/>
                <a:sym typeface="Calibri"/>
              </a:rPr>
              <a:t>Revisit the </a:t>
            </a:r>
            <a:r>
              <a:rPr lang="en-US" sz="2000" b="1" i="0" u="none" strike="noStrike" cap="none" dirty="0">
                <a:solidFill>
                  <a:schemeClr val="dk1"/>
                </a:solidFill>
                <a:latin typeface="Calibri"/>
                <a:ea typeface="Calibri"/>
                <a:cs typeface="Calibri"/>
                <a:sym typeface="Calibri"/>
              </a:rPr>
              <a:t>caps on THC </a:t>
            </a:r>
            <a:r>
              <a:rPr lang="en-US" sz="2000" b="1" i="0" u="none" strike="noStrike" cap="none" dirty="0" smtClean="0">
                <a:solidFill>
                  <a:schemeClr val="dk1"/>
                </a:solidFill>
                <a:latin typeface="Calibri"/>
                <a:ea typeface="Calibri"/>
                <a:cs typeface="Calibri"/>
                <a:sym typeface="Calibri"/>
              </a:rPr>
              <a:t>levels</a:t>
            </a:r>
            <a:r>
              <a:rPr lang="en-US" sz="2000" b="0" i="0" u="none" strike="noStrike" cap="none" dirty="0" smtClean="0">
                <a:solidFill>
                  <a:schemeClr val="dk1"/>
                </a:solidFill>
                <a:latin typeface="Calibri"/>
                <a:ea typeface="Calibri"/>
                <a:cs typeface="Calibri"/>
                <a:sym typeface="Calibri"/>
              </a:rPr>
              <a:t> which are not science based. Caps don’t apply </a:t>
            </a:r>
            <a:r>
              <a:rPr lang="en-US" sz="2000" b="0" i="0" u="none" strike="noStrike" cap="none" dirty="0">
                <a:solidFill>
                  <a:schemeClr val="dk1"/>
                </a:solidFill>
                <a:latin typeface="Calibri"/>
                <a:ea typeface="Calibri"/>
                <a:cs typeface="Calibri"/>
                <a:sym typeface="Calibri"/>
              </a:rPr>
              <a:t>to pre-filled vape cartridges</a:t>
            </a:r>
            <a:endParaRPr dirty="0"/>
          </a:p>
          <a:p>
            <a:pPr marL="342900" marR="0" lvl="2" indent="-342900" algn="l" rtl="0">
              <a:lnSpc>
                <a:spcPct val="100000"/>
              </a:lnSpc>
              <a:spcBef>
                <a:spcPts val="0"/>
              </a:spcBef>
              <a:spcAft>
                <a:spcPts val="0"/>
              </a:spcAft>
              <a:buClr>
                <a:srgbClr val="000000"/>
              </a:buClr>
              <a:buSzPts val="2000"/>
              <a:buFont typeface="Arial"/>
              <a:buChar char="•"/>
            </a:pPr>
            <a:r>
              <a:rPr lang="en-US" sz="2000" b="0" i="0" u="none" strike="noStrike" cap="none" dirty="0" smtClean="0">
                <a:solidFill>
                  <a:schemeClr val="dk1"/>
                </a:solidFill>
                <a:latin typeface="Calibri"/>
                <a:ea typeface="Calibri"/>
                <a:cs typeface="Calibri"/>
                <a:sym typeface="Calibri"/>
              </a:rPr>
              <a:t>Strengthen </a:t>
            </a:r>
            <a:r>
              <a:rPr lang="en-US" sz="2000" b="1" i="0" u="none" strike="noStrike" cap="none" dirty="0">
                <a:solidFill>
                  <a:schemeClr val="dk1"/>
                </a:solidFill>
                <a:latin typeface="Calibri"/>
                <a:ea typeface="Calibri"/>
                <a:cs typeface="Calibri"/>
                <a:sym typeface="Calibri"/>
              </a:rPr>
              <a:t>product </a:t>
            </a:r>
            <a:r>
              <a:rPr lang="en-US" sz="2000" b="1" dirty="0" smtClean="0">
                <a:solidFill>
                  <a:schemeClr val="dk1"/>
                </a:solidFill>
                <a:latin typeface="Calibri"/>
                <a:ea typeface="Calibri"/>
                <a:cs typeface="Calibri"/>
                <a:sym typeface="Calibri"/>
              </a:rPr>
              <a:t>warning </a:t>
            </a:r>
            <a:r>
              <a:rPr lang="en-US" sz="2000" b="1" i="0" u="none" strike="noStrike" cap="none" dirty="0" smtClean="0">
                <a:solidFill>
                  <a:schemeClr val="dk1"/>
                </a:solidFill>
                <a:latin typeface="Calibri"/>
                <a:ea typeface="Calibri"/>
                <a:cs typeface="Calibri"/>
                <a:sym typeface="Calibri"/>
              </a:rPr>
              <a:t>labels</a:t>
            </a:r>
            <a:endParaRPr dirty="0"/>
          </a:p>
          <a:p>
            <a:pPr marL="342900" marR="0" lvl="2" indent="-342900" algn="l" rtl="0">
              <a:lnSpc>
                <a:spcPct val="100000"/>
              </a:lnSpc>
              <a:spcBef>
                <a:spcPts val="0"/>
              </a:spcBef>
              <a:spcAft>
                <a:spcPts val="0"/>
              </a:spcAft>
              <a:buClr>
                <a:srgbClr val="000000"/>
              </a:buClr>
              <a:buSzPts val="2000"/>
              <a:buFont typeface="Arial"/>
              <a:buChar char="•"/>
            </a:pPr>
            <a:r>
              <a:rPr lang="en-US" sz="2000" dirty="0" smtClean="0">
                <a:solidFill>
                  <a:schemeClr val="dk1"/>
                </a:solidFill>
                <a:latin typeface="Calibri"/>
                <a:ea typeface="Calibri"/>
                <a:cs typeface="Calibri"/>
                <a:sym typeface="Calibri"/>
              </a:rPr>
              <a:t>Provide for</a:t>
            </a:r>
            <a:r>
              <a:rPr lang="en-US" sz="2000" b="0" i="0" u="none" strike="noStrike" cap="none" dirty="0" smtClean="0">
                <a:solidFill>
                  <a:schemeClr val="dk1"/>
                </a:solidFill>
                <a:latin typeface="Calibri"/>
                <a:ea typeface="Calibri"/>
                <a:cs typeface="Calibri"/>
                <a:sym typeface="Calibri"/>
              </a:rPr>
              <a:t> </a:t>
            </a:r>
            <a:r>
              <a:rPr lang="en-US" sz="2000" b="1" i="0" u="none" strike="noStrike" cap="none" dirty="0">
                <a:solidFill>
                  <a:schemeClr val="dk1"/>
                </a:solidFill>
                <a:latin typeface="Calibri"/>
                <a:ea typeface="Calibri"/>
                <a:cs typeface="Calibri"/>
                <a:sym typeface="Calibri"/>
              </a:rPr>
              <a:t>compliance checks </a:t>
            </a:r>
            <a:r>
              <a:rPr lang="en-US" sz="2000" b="0" i="0" u="none" strike="noStrike" cap="none" dirty="0">
                <a:solidFill>
                  <a:schemeClr val="dk1"/>
                </a:solidFill>
                <a:latin typeface="Calibri"/>
                <a:ea typeface="Calibri"/>
                <a:cs typeface="Calibri"/>
                <a:sym typeface="Calibri"/>
              </a:rPr>
              <a:t>around labeling, THC levels, </a:t>
            </a:r>
            <a:r>
              <a:rPr lang="en-US" sz="2000" b="0" i="0" u="none" strike="noStrike" cap="none" dirty="0" smtClean="0">
                <a:solidFill>
                  <a:schemeClr val="dk1"/>
                </a:solidFill>
                <a:latin typeface="Calibri"/>
                <a:ea typeface="Calibri"/>
                <a:cs typeface="Calibri"/>
                <a:sym typeface="Calibri"/>
              </a:rPr>
              <a:t>sales to minors</a:t>
            </a:r>
            <a:endParaRPr dirty="0"/>
          </a:p>
          <a:p>
            <a:pPr marL="342900" marR="0" lvl="2" indent="-342900" algn="l" rtl="0">
              <a:lnSpc>
                <a:spcPct val="100000"/>
              </a:lnSpc>
              <a:spcBef>
                <a:spcPts val="0"/>
              </a:spcBef>
              <a:spcAft>
                <a:spcPts val="0"/>
              </a:spcAft>
              <a:buClr>
                <a:srgbClr val="000000"/>
              </a:buClr>
              <a:buSzPts val="2000"/>
              <a:buFont typeface="Arial"/>
              <a:buChar char="•"/>
            </a:pPr>
            <a:r>
              <a:rPr lang="en-US" sz="2000" dirty="0" smtClean="0">
                <a:solidFill>
                  <a:schemeClr val="dk1"/>
                </a:solidFill>
                <a:latin typeface="Calibri"/>
                <a:ea typeface="Calibri"/>
                <a:cs typeface="Calibri"/>
                <a:sym typeface="Calibri"/>
              </a:rPr>
              <a:t>Address </a:t>
            </a:r>
            <a:r>
              <a:rPr lang="en-US" sz="2000" b="1" dirty="0" smtClean="0">
                <a:solidFill>
                  <a:schemeClr val="dk1"/>
                </a:solidFill>
                <a:latin typeface="Calibri"/>
                <a:ea typeface="Calibri"/>
                <a:cs typeface="Calibri"/>
                <a:sym typeface="Calibri"/>
              </a:rPr>
              <a:t>o</a:t>
            </a:r>
            <a:r>
              <a:rPr lang="en-US" sz="2000" b="1" i="0" u="none" strike="noStrike" cap="none" dirty="0" smtClean="0">
                <a:solidFill>
                  <a:schemeClr val="dk1"/>
                </a:solidFill>
                <a:latin typeface="Calibri"/>
                <a:ea typeface="Calibri"/>
                <a:cs typeface="Calibri"/>
                <a:sym typeface="Calibri"/>
              </a:rPr>
              <a:t>nline </a:t>
            </a:r>
            <a:r>
              <a:rPr lang="en-US" sz="2000" b="1" i="0" u="none" strike="noStrike" cap="none" dirty="0">
                <a:solidFill>
                  <a:schemeClr val="dk1"/>
                </a:solidFill>
                <a:latin typeface="Calibri"/>
                <a:ea typeface="Calibri"/>
                <a:cs typeface="Calibri"/>
                <a:sym typeface="Calibri"/>
              </a:rPr>
              <a:t>availability </a:t>
            </a:r>
            <a:endParaRPr dirty="0"/>
          </a:p>
          <a:p>
            <a:pPr marL="342900" marR="0" lvl="2" indent="-342900" algn="l" rtl="0">
              <a:lnSpc>
                <a:spcPct val="100000"/>
              </a:lnSpc>
              <a:spcBef>
                <a:spcPts val="0"/>
              </a:spcBef>
              <a:spcAft>
                <a:spcPts val="0"/>
              </a:spcAft>
              <a:buClr>
                <a:srgbClr val="000000"/>
              </a:buClr>
              <a:buSzPts val="2000"/>
              <a:buFont typeface="Arial"/>
              <a:buChar char="•"/>
            </a:pPr>
            <a:r>
              <a:rPr lang="en-US" sz="2000" b="0" i="0" u="none" strike="noStrike" cap="none" dirty="0">
                <a:solidFill>
                  <a:schemeClr val="dk1"/>
                </a:solidFill>
                <a:latin typeface="Calibri"/>
                <a:ea typeface="Calibri"/>
                <a:cs typeface="Calibri"/>
                <a:sym typeface="Calibri"/>
              </a:rPr>
              <a:t>Strengthen laws and enforcement related to </a:t>
            </a:r>
            <a:r>
              <a:rPr lang="en-US" sz="2000" b="1" i="0" u="none" strike="noStrike" cap="none" dirty="0">
                <a:solidFill>
                  <a:schemeClr val="dk1"/>
                </a:solidFill>
                <a:latin typeface="Calibri"/>
                <a:ea typeface="Calibri"/>
                <a:cs typeface="Calibri"/>
                <a:sym typeface="Calibri"/>
              </a:rPr>
              <a:t>drugged driving</a:t>
            </a:r>
            <a:endParaRPr dirty="0"/>
          </a:p>
          <a:p>
            <a:pPr marL="342900" marR="0" lvl="2" indent="-342900" algn="l" rtl="0">
              <a:lnSpc>
                <a:spcPct val="100000"/>
              </a:lnSpc>
              <a:spcBef>
                <a:spcPts val="0"/>
              </a:spcBef>
              <a:spcAft>
                <a:spcPts val="0"/>
              </a:spcAft>
              <a:buClr>
                <a:srgbClr val="000000"/>
              </a:buClr>
              <a:buSzPts val="2000"/>
              <a:buFont typeface="Arial"/>
              <a:buChar char="•"/>
            </a:pPr>
            <a:r>
              <a:rPr lang="en-US" sz="2000" dirty="0" smtClean="0">
                <a:solidFill>
                  <a:schemeClr val="dk1"/>
                </a:solidFill>
                <a:latin typeface="Calibri"/>
                <a:ea typeface="Calibri"/>
                <a:cs typeface="Calibri"/>
                <a:sym typeface="Calibri"/>
              </a:rPr>
              <a:t>Ensure </a:t>
            </a:r>
            <a:r>
              <a:rPr lang="en-US" sz="2000" b="1" dirty="0" smtClean="0">
                <a:solidFill>
                  <a:schemeClr val="dk1"/>
                </a:solidFill>
                <a:latin typeface="Calibri"/>
                <a:ea typeface="Calibri"/>
                <a:cs typeface="Calibri"/>
                <a:sym typeface="Calibri"/>
              </a:rPr>
              <a:t>f</a:t>
            </a:r>
            <a:r>
              <a:rPr lang="en-US" sz="2000" b="1" i="0" u="none" strike="noStrike" cap="none" dirty="0" smtClean="0">
                <a:solidFill>
                  <a:schemeClr val="dk1"/>
                </a:solidFill>
                <a:latin typeface="Calibri"/>
                <a:ea typeface="Calibri"/>
                <a:cs typeface="Calibri"/>
                <a:sym typeface="Calibri"/>
              </a:rPr>
              <a:t>unding </a:t>
            </a:r>
            <a:r>
              <a:rPr lang="en-US" sz="2000" b="0" i="0" u="none" strike="noStrike" cap="none" dirty="0">
                <a:solidFill>
                  <a:schemeClr val="dk1"/>
                </a:solidFill>
                <a:latin typeface="Calibri"/>
                <a:ea typeface="Calibri"/>
                <a:cs typeface="Calibri"/>
                <a:sym typeface="Calibri"/>
              </a:rPr>
              <a:t>for </a:t>
            </a:r>
            <a:r>
              <a:rPr lang="en-US" sz="2000" b="0" i="0" u="none" strike="noStrike" cap="none" dirty="0" smtClean="0">
                <a:solidFill>
                  <a:schemeClr val="dk1"/>
                </a:solidFill>
                <a:latin typeface="Calibri"/>
                <a:ea typeface="Calibri"/>
                <a:cs typeface="Calibri"/>
                <a:sym typeface="Calibri"/>
              </a:rPr>
              <a:t>prevention, mental </a:t>
            </a:r>
            <a:r>
              <a:rPr lang="en-US" sz="2000" b="0" i="0" u="none" strike="noStrike" cap="none" dirty="0">
                <a:solidFill>
                  <a:schemeClr val="dk1"/>
                </a:solidFill>
                <a:latin typeface="Calibri"/>
                <a:ea typeface="Calibri"/>
                <a:cs typeface="Calibri"/>
                <a:sym typeface="Calibri"/>
              </a:rPr>
              <a:t>health </a:t>
            </a:r>
            <a:r>
              <a:rPr lang="en-US" sz="2000" b="0" i="0" u="none" strike="noStrike" cap="none" dirty="0" smtClean="0">
                <a:solidFill>
                  <a:schemeClr val="dk1"/>
                </a:solidFill>
                <a:latin typeface="Calibri"/>
                <a:ea typeface="Calibri"/>
                <a:cs typeface="Calibri"/>
                <a:sym typeface="Calibri"/>
              </a:rPr>
              <a:t>treatment, and </a:t>
            </a:r>
            <a:r>
              <a:rPr lang="en-US" sz="2000" b="0" i="0" u="none" strike="noStrike" cap="none" dirty="0">
                <a:solidFill>
                  <a:schemeClr val="dk1"/>
                </a:solidFill>
                <a:latin typeface="Calibri"/>
                <a:ea typeface="Calibri"/>
                <a:cs typeface="Calibri"/>
                <a:sym typeface="Calibri"/>
              </a:rPr>
              <a:t>substance use treatment </a:t>
            </a:r>
            <a:r>
              <a:rPr lang="en-US" sz="2000" b="0" i="0" u="none" strike="noStrike" cap="none" dirty="0" smtClean="0">
                <a:solidFill>
                  <a:schemeClr val="dk1"/>
                </a:solidFill>
                <a:latin typeface="Calibri"/>
                <a:ea typeface="Calibri"/>
                <a:cs typeface="Calibri"/>
                <a:sym typeface="Calibri"/>
              </a:rPr>
              <a:t>from </a:t>
            </a:r>
            <a:r>
              <a:rPr lang="en-US" sz="2000" b="0" i="0" u="none" strike="noStrike" cap="none" dirty="0">
                <a:solidFill>
                  <a:schemeClr val="dk1"/>
                </a:solidFill>
                <a:latin typeface="Calibri"/>
                <a:ea typeface="Calibri"/>
                <a:cs typeface="Calibri"/>
                <a:sym typeface="Calibri"/>
              </a:rPr>
              <a:t>the beginning</a:t>
            </a:r>
            <a:endParaRPr dirty="0"/>
          </a:p>
          <a:p>
            <a:pPr marL="0" marR="0" lvl="1" indent="0" algn="l" rtl="0">
              <a:lnSpc>
                <a:spcPct val="100000"/>
              </a:lnSpc>
              <a:spcBef>
                <a:spcPts val="0"/>
              </a:spcBef>
              <a:spcAft>
                <a:spcPts val="0"/>
              </a:spcAft>
              <a:buNone/>
            </a:pPr>
            <a:endParaRPr sz="2000" b="0" i="1"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
          <p:cNvSpPr txBox="1">
            <a:spLocks noGrp="1"/>
          </p:cNvSpPr>
          <p:nvPr>
            <p:ph type="title"/>
          </p:nvPr>
        </p:nvSpPr>
        <p:spPr>
          <a:xfrm>
            <a:off x="885824" y="2352675"/>
            <a:ext cx="2828055" cy="144303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200"/>
              <a:buFont typeface="Century Gothic"/>
              <a:buNone/>
            </a:pPr>
            <a:r>
              <a:rPr lang="en-US" sz="4200">
                <a:solidFill>
                  <a:schemeClr val="lt1"/>
                </a:solidFill>
                <a:latin typeface="Century Gothic"/>
                <a:ea typeface="Century Gothic"/>
                <a:cs typeface="Century Gothic"/>
                <a:sym typeface="Century Gothic"/>
              </a:rPr>
              <a:t>Content</a:t>
            </a:r>
            <a:endParaRPr sz="4200">
              <a:solidFill>
                <a:schemeClr val="lt1"/>
              </a:solidFill>
              <a:latin typeface="Century Gothic"/>
              <a:ea typeface="Century Gothic"/>
              <a:cs typeface="Century Gothic"/>
              <a:sym typeface="Century Gothic"/>
            </a:endParaRPr>
          </a:p>
        </p:txBody>
      </p:sp>
      <p:sp>
        <p:nvSpPr>
          <p:cNvPr id="286" name="Google Shape;286;p3"/>
          <p:cNvSpPr txBox="1"/>
          <p:nvPr/>
        </p:nvSpPr>
        <p:spPr>
          <a:xfrm>
            <a:off x="1413057" y="1374827"/>
            <a:ext cx="7375161" cy="62178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1700" b="1" i="0" u="none" strike="noStrike" cap="none">
              <a:solidFill>
                <a:srgbClr val="000000"/>
              </a:solidFill>
              <a:latin typeface="Century Gothic"/>
              <a:ea typeface="Century Gothic"/>
              <a:cs typeface="Century Gothic"/>
              <a:sym typeface="Century Gothic"/>
            </a:endParaRPr>
          </a:p>
        </p:txBody>
      </p:sp>
      <p:sp>
        <p:nvSpPr>
          <p:cNvPr id="287" name="Google Shape;287;p3"/>
          <p:cNvSpPr txBox="1"/>
          <p:nvPr/>
        </p:nvSpPr>
        <p:spPr>
          <a:xfrm>
            <a:off x="4914900" y="1685717"/>
            <a:ext cx="3873318" cy="3845626"/>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lnSpc>
                <a:spcPct val="90000"/>
              </a:lnSpc>
              <a:spcBef>
                <a:spcPts val="0"/>
              </a:spcBef>
              <a:spcAft>
                <a:spcPts val="0"/>
              </a:spcAft>
              <a:buClr>
                <a:srgbClr val="000000"/>
              </a:buClr>
              <a:buSzPct val="100000"/>
              <a:buFont typeface="Arial"/>
              <a:buAutoNum type="arabicPeriod"/>
            </a:pPr>
            <a:r>
              <a:rPr lang="en-US" sz="3600" b="0" i="0" u="none" strike="noStrike" cap="none" dirty="0">
                <a:solidFill>
                  <a:srgbClr val="000000"/>
                </a:solidFill>
                <a:latin typeface="Calibri"/>
                <a:ea typeface="Calibri"/>
                <a:cs typeface="Calibri"/>
                <a:sym typeface="Calibri"/>
              </a:rPr>
              <a:t>The New Marijuana</a:t>
            </a:r>
            <a:endParaRPr dirty="0"/>
          </a:p>
          <a:p>
            <a:pPr marL="342900" marR="0" lvl="0" indent="-342900" algn="l" rtl="0">
              <a:lnSpc>
                <a:spcPct val="90000"/>
              </a:lnSpc>
              <a:spcBef>
                <a:spcPts val="600"/>
              </a:spcBef>
              <a:spcAft>
                <a:spcPts val="0"/>
              </a:spcAft>
              <a:buClr>
                <a:srgbClr val="000000"/>
              </a:buClr>
              <a:buSzPct val="100000"/>
              <a:buFont typeface="Arial"/>
              <a:buAutoNum type="arabicPeriod"/>
            </a:pPr>
            <a:r>
              <a:rPr lang="en-US" sz="3600" b="0" i="0" u="none" strike="noStrike" cap="none" dirty="0">
                <a:solidFill>
                  <a:srgbClr val="000000"/>
                </a:solidFill>
                <a:latin typeface="Calibri"/>
                <a:ea typeface="Calibri"/>
                <a:cs typeface="Calibri"/>
                <a:sym typeface="Calibri"/>
              </a:rPr>
              <a:t>How Marijuana Affects the Developing Brain</a:t>
            </a:r>
            <a:endParaRPr dirty="0"/>
          </a:p>
          <a:p>
            <a:pPr marL="342900" marR="0" lvl="0" indent="-342900" algn="l" rtl="0">
              <a:lnSpc>
                <a:spcPct val="90000"/>
              </a:lnSpc>
              <a:spcBef>
                <a:spcPts val="600"/>
              </a:spcBef>
              <a:spcAft>
                <a:spcPts val="0"/>
              </a:spcAft>
              <a:buClr>
                <a:srgbClr val="000000"/>
              </a:buClr>
              <a:buSzPct val="100000"/>
              <a:buFont typeface="Arial"/>
              <a:buAutoNum type="arabicPeriod"/>
            </a:pPr>
            <a:r>
              <a:rPr lang="en-US" sz="3600" b="0" i="0" u="none" strike="noStrike" cap="none" dirty="0">
                <a:solidFill>
                  <a:srgbClr val="000000"/>
                </a:solidFill>
                <a:latin typeface="Calibri"/>
                <a:ea typeface="Calibri"/>
                <a:cs typeface="Calibri"/>
                <a:sym typeface="Calibri"/>
              </a:rPr>
              <a:t>Use and Perception of Harm in CT Teens</a:t>
            </a:r>
            <a:endParaRPr dirty="0"/>
          </a:p>
          <a:p>
            <a:pPr marL="342900" marR="0" lvl="0" indent="-342900" algn="l" rtl="0">
              <a:lnSpc>
                <a:spcPct val="90000"/>
              </a:lnSpc>
              <a:spcBef>
                <a:spcPts val="600"/>
              </a:spcBef>
              <a:spcAft>
                <a:spcPts val="0"/>
              </a:spcAft>
              <a:buClr>
                <a:srgbClr val="000000"/>
              </a:buClr>
              <a:buSzPct val="100000"/>
              <a:buFont typeface="Arial"/>
              <a:buAutoNum type="arabicPeriod"/>
            </a:pPr>
            <a:r>
              <a:rPr lang="en-US" sz="3600" b="0" i="0" u="none" strike="noStrike" cap="none" dirty="0">
                <a:solidFill>
                  <a:srgbClr val="000000"/>
                </a:solidFill>
                <a:latin typeface="Calibri"/>
                <a:ea typeface="Calibri"/>
                <a:cs typeface="Calibri"/>
                <a:sym typeface="Calibri"/>
              </a:rPr>
              <a:t>New </a:t>
            </a:r>
            <a:r>
              <a:rPr lang="en-US" sz="3600" b="0" i="0" u="none" strike="noStrike" cap="none" dirty="0" smtClean="0">
                <a:solidFill>
                  <a:srgbClr val="000000"/>
                </a:solidFill>
                <a:latin typeface="Calibri"/>
                <a:ea typeface="Calibri"/>
                <a:cs typeface="Calibri"/>
                <a:sym typeface="Calibri"/>
              </a:rPr>
              <a:t>Law</a:t>
            </a:r>
          </a:p>
          <a:p>
            <a:pPr marL="342900" marR="0" lvl="0" indent="-342900" algn="l" rtl="0">
              <a:lnSpc>
                <a:spcPct val="90000"/>
              </a:lnSpc>
              <a:spcBef>
                <a:spcPts val="600"/>
              </a:spcBef>
              <a:spcAft>
                <a:spcPts val="0"/>
              </a:spcAft>
              <a:buClr>
                <a:srgbClr val="000000"/>
              </a:buClr>
              <a:buSzPct val="100000"/>
              <a:buFont typeface="Arial"/>
              <a:buAutoNum type="arabicPeriod"/>
            </a:pPr>
            <a:r>
              <a:rPr lang="en-US" sz="3600" dirty="0" smtClean="0">
                <a:latin typeface="Calibri"/>
                <a:cs typeface="Calibri"/>
                <a:sym typeface="Calibri"/>
              </a:rPr>
              <a:t>Resources</a:t>
            </a:r>
            <a:endParaRPr dirty="0"/>
          </a:p>
          <a:p>
            <a:pPr marL="342900" marR="0" lvl="0" indent="-243078" algn="l" rtl="0">
              <a:lnSpc>
                <a:spcPct val="90000"/>
              </a:lnSpc>
              <a:spcBef>
                <a:spcPts val="600"/>
              </a:spcBef>
              <a:spcAft>
                <a:spcPts val="0"/>
              </a:spcAft>
              <a:buClr>
                <a:srgbClr val="000000"/>
              </a:buClr>
              <a:buSzPct val="100000"/>
              <a:buFont typeface="Arial"/>
              <a:buNone/>
            </a:pPr>
            <a:endParaRPr sz="1700" b="1" i="0" u="none" strike="noStrike" cap="none" dirty="0">
              <a:solidFill>
                <a:srgbClr val="000000"/>
              </a:solidFill>
              <a:latin typeface="Calibri"/>
              <a:ea typeface="Calibri"/>
              <a:cs typeface="Calibri"/>
              <a:sym typeface="Calibri"/>
            </a:endParaRPr>
          </a:p>
          <a:p>
            <a:pPr marL="342900" marR="0" lvl="0" indent="-243078" algn="l" rtl="0">
              <a:lnSpc>
                <a:spcPct val="90000"/>
              </a:lnSpc>
              <a:spcBef>
                <a:spcPts val="600"/>
              </a:spcBef>
              <a:spcAft>
                <a:spcPts val="0"/>
              </a:spcAft>
              <a:buClr>
                <a:srgbClr val="000000"/>
              </a:buClr>
              <a:buSzPct val="100000"/>
              <a:buFont typeface="Arial"/>
              <a:buNone/>
            </a:pPr>
            <a:endParaRPr sz="1700" b="1" i="0" u="none" strike="noStrike" cap="none" dirty="0">
              <a:solidFill>
                <a:srgbClr val="000000"/>
              </a:solidFill>
              <a:latin typeface="Calibri"/>
              <a:ea typeface="Calibri"/>
              <a:cs typeface="Calibri"/>
              <a:sym typeface="Calibri"/>
            </a:endParaRPr>
          </a:p>
          <a:p>
            <a:pPr marL="342900" marR="0" lvl="0" indent="-243078" algn="l" rtl="0">
              <a:lnSpc>
                <a:spcPct val="90000"/>
              </a:lnSpc>
              <a:spcBef>
                <a:spcPts val="600"/>
              </a:spcBef>
              <a:spcAft>
                <a:spcPts val="0"/>
              </a:spcAft>
              <a:buClr>
                <a:srgbClr val="000000"/>
              </a:buClr>
              <a:buSzPct val="100000"/>
              <a:buFont typeface="Arial"/>
              <a:buNone/>
            </a:pPr>
            <a:endParaRPr sz="1700" b="1" i="0" u="none" strike="noStrike" cap="none" dirty="0">
              <a:solidFill>
                <a:srgbClr val="000000"/>
              </a:solidFill>
              <a:latin typeface="Calibri"/>
              <a:ea typeface="Calibri"/>
              <a:cs typeface="Calibri"/>
              <a:sym typeface="Calibri"/>
            </a:endParaRPr>
          </a:p>
          <a:p>
            <a:pPr marL="342900" marR="0" lvl="0" indent="-243078" algn="l" rtl="0">
              <a:lnSpc>
                <a:spcPct val="90000"/>
              </a:lnSpc>
              <a:spcBef>
                <a:spcPts val="600"/>
              </a:spcBef>
              <a:spcAft>
                <a:spcPts val="0"/>
              </a:spcAft>
              <a:buClr>
                <a:srgbClr val="000000"/>
              </a:buClr>
              <a:buSzPct val="100000"/>
              <a:buFont typeface="Arial"/>
              <a:buNone/>
            </a:pPr>
            <a:endParaRPr sz="17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0"/>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428" name="Google Shape;428;p20"/>
          <p:cNvSpPr txBox="1">
            <a:spLocks noGrp="1"/>
          </p:cNvSpPr>
          <p:nvPr>
            <p:ph type="title"/>
          </p:nvPr>
        </p:nvSpPr>
        <p:spPr>
          <a:xfrm>
            <a:off x="866440" y="927099"/>
            <a:ext cx="6772610" cy="7098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2"/>
              </a:buClr>
              <a:buSzPts val="3200"/>
              <a:buFont typeface="Century Gothic"/>
              <a:buNone/>
            </a:pPr>
            <a:r>
              <a:rPr lang="en-US" dirty="0"/>
              <a:t>Options for </a:t>
            </a:r>
            <a:r>
              <a:rPr lang="en-US" dirty="0" smtClean="0"/>
              <a:t>Prevention </a:t>
            </a:r>
            <a:br>
              <a:rPr lang="en-US" dirty="0" smtClean="0"/>
            </a:br>
            <a:r>
              <a:rPr lang="en-US" dirty="0" smtClean="0"/>
              <a:t>Coalition Work</a:t>
            </a:r>
            <a:endParaRPr u="sng" dirty="0"/>
          </a:p>
        </p:txBody>
      </p:sp>
      <p:sp>
        <p:nvSpPr>
          <p:cNvPr id="429" name="Google Shape;429;p20"/>
          <p:cNvSpPr txBox="1"/>
          <p:nvPr/>
        </p:nvSpPr>
        <p:spPr>
          <a:xfrm>
            <a:off x="498764" y="2277264"/>
            <a:ext cx="8216574" cy="4216499"/>
          </a:xfrm>
          <a:prstGeom prst="rect">
            <a:avLst/>
          </a:prstGeom>
          <a:noFill/>
          <a:ln>
            <a:noFill/>
          </a:ln>
        </p:spPr>
        <p:txBody>
          <a:bodyPr spcFirstLastPara="1" wrap="square" lIns="91425" tIns="45700" rIns="91425" bIns="45700" anchor="t" anchorCtr="0">
            <a:spAutoFit/>
          </a:bodyPr>
          <a:lstStyle/>
          <a:p>
            <a:pPr marR="0" lvl="1" algn="l" rtl="0">
              <a:lnSpc>
                <a:spcPct val="100000"/>
              </a:lnSpc>
              <a:spcBef>
                <a:spcPts val="0"/>
              </a:spcBef>
              <a:spcAft>
                <a:spcPts val="0"/>
              </a:spcAft>
              <a:buClr>
                <a:schemeClr val="dk2"/>
              </a:buClr>
              <a:buSzPts val="2000"/>
            </a:pPr>
            <a:r>
              <a:rPr lang="en-US" sz="2000" dirty="0" smtClean="0">
                <a:solidFill>
                  <a:schemeClr val="dk1"/>
                </a:solidFill>
                <a:latin typeface="Calibri"/>
                <a:ea typeface="Calibri"/>
                <a:cs typeface="Calibri"/>
                <a:sym typeface="Calibri"/>
              </a:rPr>
              <a:t>Using SAMHSA’s</a:t>
            </a:r>
            <a:r>
              <a:rPr lang="en-US" sz="2000" b="0" i="0" u="none" strike="noStrike" cap="none" dirty="0" smtClean="0">
                <a:solidFill>
                  <a:schemeClr val="dk1"/>
                </a:solidFill>
                <a:latin typeface="Calibri"/>
                <a:ea typeface="Calibri"/>
                <a:cs typeface="Calibri"/>
                <a:sym typeface="Calibri"/>
              </a:rPr>
              <a:t> </a:t>
            </a:r>
            <a:r>
              <a:rPr lang="en-US" sz="2000" b="1" i="0" u="none" strike="noStrike" cap="none" dirty="0" smtClean="0">
                <a:solidFill>
                  <a:schemeClr val="dk1"/>
                </a:solidFill>
                <a:latin typeface="Calibri"/>
                <a:ea typeface="Calibri"/>
                <a:cs typeface="Calibri"/>
                <a:sym typeface="Calibri"/>
              </a:rPr>
              <a:t>7 Strategies for Community Change </a:t>
            </a:r>
            <a:r>
              <a:rPr lang="en-US" sz="2000" b="0" i="0" u="none" strike="noStrike" cap="none" dirty="0" smtClean="0">
                <a:solidFill>
                  <a:schemeClr val="dk1"/>
                </a:solidFill>
                <a:latin typeface="Calibri"/>
                <a:ea typeface="Calibri"/>
                <a:cs typeface="Calibri"/>
                <a:sym typeface="Calibri"/>
              </a:rPr>
              <a:t>is an effective model that tackles prevention in a multifaceted way: </a:t>
            </a:r>
          </a:p>
          <a:p>
            <a:pPr marL="457200" marR="0" lvl="1" indent="-457200" algn="l" rtl="0">
              <a:lnSpc>
                <a:spcPct val="100000"/>
              </a:lnSpc>
              <a:spcBef>
                <a:spcPts val="0"/>
              </a:spcBef>
              <a:spcAft>
                <a:spcPts val="0"/>
              </a:spcAft>
              <a:buClr>
                <a:schemeClr val="dk2"/>
              </a:buClr>
              <a:buSzPts val="2000"/>
              <a:buFont typeface="+mj-lt"/>
              <a:buAutoNum type="arabicPeriod"/>
            </a:pPr>
            <a:endParaRPr lang="en-US" sz="2000" dirty="0" smtClean="0">
              <a:solidFill>
                <a:schemeClr val="dk1"/>
              </a:solidFill>
              <a:latin typeface="Calibri"/>
              <a:ea typeface="Calibri"/>
              <a:cs typeface="Calibri"/>
              <a:sym typeface="Calibri"/>
            </a:endParaRPr>
          </a:p>
          <a:p>
            <a:pPr marL="457200" marR="0" lvl="1" indent="-457200" algn="l" rtl="0">
              <a:lnSpc>
                <a:spcPct val="100000"/>
              </a:lnSpc>
              <a:spcBef>
                <a:spcPts val="0"/>
              </a:spcBef>
              <a:spcAft>
                <a:spcPts val="0"/>
              </a:spcAft>
              <a:buClr>
                <a:schemeClr val="dk2"/>
              </a:buClr>
              <a:buSzPts val="2000"/>
              <a:buFont typeface="+mj-lt"/>
              <a:buAutoNum type="arabicPeriod"/>
            </a:pPr>
            <a:r>
              <a:rPr lang="en-US" sz="2000" dirty="0" smtClean="0">
                <a:solidFill>
                  <a:schemeClr val="dk1"/>
                </a:solidFill>
                <a:latin typeface="Calibri"/>
                <a:ea typeface="Calibri"/>
                <a:cs typeface="Calibri"/>
                <a:sym typeface="Calibri"/>
              </a:rPr>
              <a:t>Gather &amp; disseminate </a:t>
            </a:r>
            <a:r>
              <a:rPr lang="en-US" sz="2000" b="1" dirty="0" smtClean="0">
                <a:solidFill>
                  <a:schemeClr val="dk1"/>
                </a:solidFill>
                <a:latin typeface="Calibri"/>
                <a:ea typeface="Calibri"/>
                <a:cs typeface="Calibri"/>
                <a:sym typeface="Calibri"/>
              </a:rPr>
              <a:t>i</a:t>
            </a:r>
            <a:r>
              <a:rPr lang="en-US" sz="2000" b="1" i="0" u="none" strike="noStrike" cap="none" dirty="0" smtClean="0">
                <a:solidFill>
                  <a:schemeClr val="dk1"/>
                </a:solidFill>
                <a:latin typeface="Calibri"/>
                <a:ea typeface="Calibri"/>
                <a:cs typeface="Calibri"/>
                <a:sym typeface="Calibri"/>
              </a:rPr>
              <a:t>nformation</a:t>
            </a:r>
            <a:r>
              <a:rPr lang="en-US" sz="2000" b="0" i="0" u="none" strike="noStrike" cap="none" dirty="0" smtClean="0">
                <a:solidFill>
                  <a:schemeClr val="dk1"/>
                </a:solidFill>
                <a:latin typeface="Calibri"/>
                <a:ea typeface="Calibri"/>
                <a:cs typeface="Calibri"/>
                <a:sym typeface="Calibri"/>
              </a:rPr>
              <a:t> to build awareness of health risks, current local trends, local conditions </a:t>
            </a:r>
            <a:r>
              <a:rPr lang="en-US" b="0" i="0" u="none" strike="noStrike" cap="none" dirty="0" smtClean="0">
                <a:solidFill>
                  <a:schemeClr val="dk1"/>
                </a:solidFill>
                <a:latin typeface="Calibri"/>
                <a:ea typeface="Calibri"/>
                <a:cs typeface="Calibri"/>
                <a:sym typeface="Calibri"/>
              </a:rPr>
              <a:t>(e.g., focus groups, youth survey, environmental scan, media campaigns)</a:t>
            </a:r>
            <a:endParaRPr lang="en-US" sz="2000" b="0" i="0" u="none" strike="noStrike" cap="none" dirty="0" smtClean="0">
              <a:solidFill>
                <a:schemeClr val="dk1"/>
              </a:solidFill>
              <a:latin typeface="Calibri"/>
              <a:ea typeface="Calibri"/>
              <a:cs typeface="Calibri"/>
              <a:sym typeface="Calibri"/>
            </a:endParaRPr>
          </a:p>
          <a:p>
            <a:pPr marL="457200" marR="0" lvl="1" indent="-457200" algn="l" rtl="0">
              <a:lnSpc>
                <a:spcPct val="100000"/>
              </a:lnSpc>
              <a:spcBef>
                <a:spcPts val="0"/>
              </a:spcBef>
              <a:spcAft>
                <a:spcPts val="0"/>
              </a:spcAft>
              <a:buClr>
                <a:schemeClr val="dk2"/>
              </a:buClr>
              <a:buSzPts val="2000"/>
              <a:buFont typeface="+mj-lt"/>
              <a:buAutoNum type="arabicPeriod"/>
            </a:pPr>
            <a:r>
              <a:rPr lang="en-US" sz="2000" dirty="0" smtClean="0">
                <a:solidFill>
                  <a:schemeClr val="dk1"/>
                </a:solidFill>
                <a:latin typeface="Calibri"/>
                <a:ea typeface="Calibri"/>
                <a:cs typeface="Calibri"/>
                <a:sym typeface="Calibri"/>
              </a:rPr>
              <a:t>Build </a:t>
            </a:r>
            <a:r>
              <a:rPr lang="en-US" sz="2000" b="1" i="0" u="none" strike="noStrike" cap="none" dirty="0" smtClean="0">
                <a:solidFill>
                  <a:schemeClr val="dk1"/>
                </a:solidFill>
                <a:latin typeface="Calibri"/>
                <a:ea typeface="Calibri"/>
                <a:cs typeface="Calibri"/>
                <a:sym typeface="Calibri"/>
              </a:rPr>
              <a:t>skills</a:t>
            </a:r>
            <a:r>
              <a:rPr lang="en-US" sz="2000" b="0" i="0" u="none" strike="noStrike" cap="none" dirty="0" smtClean="0">
                <a:solidFill>
                  <a:schemeClr val="dk1"/>
                </a:solidFill>
                <a:latin typeface="Calibri"/>
                <a:ea typeface="Calibri"/>
                <a:cs typeface="Calibri"/>
                <a:sym typeface="Calibri"/>
              </a:rPr>
              <a:t> in youth, parents, teachers, youth services, retailers, law enforcement or other stakeholder groups</a:t>
            </a:r>
            <a:endParaRPr dirty="0"/>
          </a:p>
          <a:p>
            <a:pPr marL="457200" marR="0" lvl="1" indent="-457200" algn="l" rtl="0">
              <a:lnSpc>
                <a:spcPct val="100000"/>
              </a:lnSpc>
              <a:spcBef>
                <a:spcPts val="0"/>
              </a:spcBef>
              <a:spcAft>
                <a:spcPts val="0"/>
              </a:spcAft>
              <a:buClr>
                <a:schemeClr val="dk2"/>
              </a:buClr>
              <a:buSzPts val="2000"/>
              <a:buFont typeface="+mj-lt"/>
              <a:buAutoNum type="arabicPeriod"/>
            </a:pPr>
            <a:r>
              <a:rPr lang="en-US" sz="2000" dirty="0" smtClean="0">
                <a:solidFill>
                  <a:schemeClr val="dk1"/>
                </a:solidFill>
                <a:latin typeface="Calibri"/>
                <a:ea typeface="Calibri"/>
                <a:cs typeface="Calibri"/>
                <a:sym typeface="Calibri"/>
              </a:rPr>
              <a:t>Ensure </a:t>
            </a:r>
            <a:r>
              <a:rPr lang="en-US" sz="2000" b="1" dirty="0" smtClean="0">
                <a:solidFill>
                  <a:schemeClr val="dk1"/>
                </a:solidFill>
                <a:latin typeface="Calibri"/>
                <a:ea typeface="Calibri"/>
                <a:cs typeface="Calibri"/>
                <a:sym typeface="Calibri"/>
              </a:rPr>
              <a:t>s</a:t>
            </a:r>
            <a:r>
              <a:rPr lang="en-US" sz="2000" b="1" i="0" u="none" strike="noStrike" cap="none" dirty="0" smtClean="0">
                <a:solidFill>
                  <a:schemeClr val="dk1"/>
                </a:solidFill>
                <a:latin typeface="Calibri"/>
                <a:ea typeface="Calibri"/>
                <a:cs typeface="Calibri"/>
                <a:sym typeface="Calibri"/>
              </a:rPr>
              <a:t>upports</a:t>
            </a:r>
            <a:r>
              <a:rPr lang="en-US" sz="2000" b="0" i="0" u="none" strike="noStrike" cap="none" dirty="0" smtClean="0">
                <a:solidFill>
                  <a:schemeClr val="dk1"/>
                </a:solidFill>
                <a:latin typeface="Calibri"/>
                <a:ea typeface="Calibri"/>
                <a:cs typeface="Calibri"/>
                <a:sym typeface="Calibri"/>
              </a:rPr>
              <a:t> </a:t>
            </a:r>
            <a:r>
              <a:rPr lang="en-US" b="0" i="0" u="none" strike="noStrike" cap="none" dirty="0" smtClean="0">
                <a:solidFill>
                  <a:schemeClr val="dk1"/>
                </a:solidFill>
                <a:latin typeface="Calibri"/>
                <a:ea typeface="Calibri"/>
                <a:cs typeface="Calibri"/>
                <a:sym typeface="Calibri"/>
              </a:rPr>
              <a:t>(e.g., peer groups, recovery supports, family supports)</a:t>
            </a:r>
            <a:endParaRPr sz="2000" b="0" i="0" u="none" strike="noStrike" cap="none" dirty="0">
              <a:solidFill>
                <a:schemeClr val="dk1"/>
              </a:solidFill>
              <a:latin typeface="Calibri"/>
              <a:ea typeface="Calibri"/>
              <a:cs typeface="Calibri"/>
              <a:sym typeface="Calibri"/>
            </a:endParaRPr>
          </a:p>
          <a:p>
            <a:pPr marL="457200" lvl="1" indent="-457200">
              <a:buClr>
                <a:schemeClr val="dk2"/>
              </a:buClr>
              <a:buSzPts val="2000"/>
              <a:buFont typeface="+mj-lt"/>
              <a:buAutoNum type="arabicPeriod"/>
            </a:pPr>
            <a:r>
              <a:rPr lang="en-US" sz="2000" dirty="0" smtClean="0">
                <a:solidFill>
                  <a:schemeClr val="dk1"/>
                </a:solidFill>
                <a:latin typeface="Calibri"/>
                <a:ea typeface="Calibri"/>
                <a:cs typeface="Calibri"/>
                <a:sym typeface="Calibri"/>
              </a:rPr>
              <a:t>Change </a:t>
            </a:r>
            <a:r>
              <a:rPr lang="en-US" sz="2000" b="1" dirty="0" smtClean="0">
                <a:solidFill>
                  <a:schemeClr val="dk1"/>
                </a:solidFill>
                <a:latin typeface="Calibri"/>
                <a:ea typeface="Calibri"/>
                <a:cs typeface="Calibri"/>
                <a:sym typeface="Calibri"/>
              </a:rPr>
              <a:t>access</a:t>
            </a:r>
            <a:r>
              <a:rPr lang="en-US" sz="2000" dirty="0" smtClean="0">
                <a:solidFill>
                  <a:schemeClr val="dk1"/>
                </a:solidFill>
                <a:latin typeface="Calibri"/>
                <a:ea typeface="Calibri"/>
                <a:cs typeface="Calibri"/>
                <a:sym typeface="Calibri"/>
              </a:rPr>
              <a:t> </a:t>
            </a:r>
            <a:r>
              <a:rPr lang="en-US" dirty="0" smtClean="0">
                <a:solidFill>
                  <a:schemeClr val="dk1"/>
                </a:solidFill>
                <a:latin typeface="Calibri"/>
                <a:ea typeface="Calibri"/>
                <a:cs typeface="Calibri"/>
                <a:sym typeface="Calibri"/>
              </a:rPr>
              <a:t>(</a:t>
            </a:r>
            <a:r>
              <a:rPr lang="en-US" dirty="0">
                <a:solidFill>
                  <a:schemeClr val="dk1"/>
                </a:solidFill>
                <a:latin typeface="Calibri"/>
                <a:ea typeface="Calibri"/>
                <a:cs typeface="Calibri"/>
                <a:sym typeface="Calibri"/>
              </a:rPr>
              <a:t>e.g., </a:t>
            </a:r>
            <a:r>
              <a:rPr lang="en-US" dirty="0" smtClean="0">
                <a:solidFill>
                  <a:schemeClr val="dk1"/>
                </a:solidFill>
                <a:latin typeface="Calibri"/>
                <a:ea typeface="Calibri"/>
                <a:cs typeface="Calibri"/>
                <a:sym typeface="Calibri"/>
              </a:rPr>
              <a:t>lock it up campaigns, easier access to treatment)</a:t>
            </a:r>
            <a:endParaRPr lang="en-US" dirty="0">
              <a:solidFill>
                <a:schemeClr val="dk1"/>
              </a:solidFill>
              <a:latin typeface="Calibri"/>
              <a:ea typeface="Calibri"/>
              <a:cs typeface="Calibri"/>
              <a:sym typeface="Calibri"/>
            </a:endParaRPr>
          </a:p>
          <a:p>
            <a:pPr marL="457200" marR="0" lvl="1" indent="-457200" algn="l" rtl="0">
              <a:lnSpc>
                <a:spcPct val="100000"/>
              </a:lnSpc>
              <a:spcBef>
                <a:spcPts val="0"/>
              </a:spcBef>
              <a:spcAft>
                <a:spcPts val="0"/>
              </a:spcAft>
              <a:buClr>
                <a:schemeClr val="dk2"/>
              </a:buClr>
              <a:buSzPts val="2000"/>
              <a:buFont typeface="+mj-lt"/>
              <a:buAutoNum type="arabicPeriod"/>
            </a:pPr>
            <a:r>
              <a:rPr lang="en-US" sz="2000" b="0" i="0" u="none" strike="noStrike" cap="none" dirty="0" smtClean="0">
                <a:solidFill>
                  <a:schemeClr val="dk1"/>
                </a:solidFill>
                <a:latin typeface="Calibri"/>
                <a:ea typeface="Calibri"/>
                <a:cs typeface="Calibri"/>
                <a:sym typeface="Calibri"/>
              </a:rPr>
              <a:t>Change </a:t>
            </a:r>
            <a:r>
              <a:rPr lang="en-US" sz="2000" b="1" i="0" u="none" strike="noStrike" cap="none" dirty="0">
                <a:solidFill>
                  <a:schemeClr val="dk1"/>
                </a:solidFill>
                <a:latin typeface="Calibri"/>
                <a:ea typeface="Calibri"/>
                <a:cs typeface="Calibri"/>
                <a:sym typeface="Calibri"/>
              </a:rPr>
              <a:t>consequences</a:t>
            </a:r>
            <a:r>
              <a:rPr lang="en-US" sz="2000" b="0" i="0" u="none" strike="noStrike" cap="none" dirty="0">
                <a:solidFill>
                  <a:schemeClr val="dk1"/>
                </a:solidFill>
                <a:latin typeface="Calibri"/>
                <a:ea typeface="Calibri"/>
                <a:cs typeface="Calibri"/>
                <a:sym typeface="Calibri"/>
              </a:rPr>
              <a:t> </a:t>
            </a:r>
            <a:r>
              <a:rPr lang="en-US" b="0" i="0" u="none" strike="noStrike" cap="none" dirty="0">
                <a:solidFill>
                  <a:schemeClr val="dk1"/>
                </a:solidFill>
                <a:latin typeface="Calibri"/>
                <a:ea typeface="Calibri"/>
                <a:cs typeface="Calibri"/>
                <a:sym typeface="Calibri"/>
              </a:rPr>
              <a:t>(e.g., </a:t>
            </a:r>
            <a:r>
              <a:rPr lang="en-US" b="0" i="0" u="none" strike="noStrike" cap="none" dirty="0" smtClean="0">
                <a:solidFill>
                  <a:schemeClr val="dk1"/>
                </a:solidFill>
                <a:latin typeface="Calibri"/>
                <a:ea typeface="Calibri"/>
                <a:cs typeface="Calibri"/>
                <a:sym typeface="Calibri"/>
              </a:rPr>
              <a:t>recognitions to retailers that are in compliance, automatic referra</a:t>
            </a:r>
            <a:r>
              <a:rPr lang="en-US" dirty="0" smtClean="0">
                <a:solidFill>
                  <a:schemeClr val="dk1"/>
                </a:solidFill>
                <a:latin typeface="Calibri"/>
                <a:ea typeface="Calibri"/>
                <a:cs typeface="Calibri"/>
                <a:sym typeface="Calibri"/>
              </a:rPr>
              <a:t>ls to JRB for possession at school</a:t>
            </a:r>
            <a:r>
              <a:rPr lang="en-US" b="0" i="0" u="none" strike="noStrike" cap="none" dirty="0" smtClean="0">
                <a:solidFill>
                  <a:schemeClr val="dk1"/>
                </a:solidFill>
                <a:latin typeface="Calibri"/>
                <a:ea typeface="Calibri"/>
                <a:cs typeface="Calibri"/>
                <a:sym typeface="Calibri"/>
              </a:rPr>
              <a:t>)</a:t>
            </a:r>
            <a:endParaRPr lang="en-US" sz="2000" b="0" i="0" u="none" strike="noStrike" cap="none" dirty="0" smtClean="0">
              <a:solidFill>
                <a:schemeClr val="dk1"/>
              </a:solidFill>
              <a:latin typeface="Calibri"/>
              <a:ea typeface="Calibri"/>
              <a:cs typeface="Calibri"/>
              <a:sym typeface="Calibri"/>
            </a:endParaRPr>
          </a:p>
          <a:p>
            <a:pPr marL="457200" marR="0" lvl="1" indent="-457200" algn="l" rtl="0">
              <a:lnSpc>
                <a:spcPct val="100000"/>
              </a:lnSpc>
              <a:spcBef>
                <a:spcPts val="0"/>
              </a:spcBef>
              <a:spcAft>
                <a:spcPts val="0"/>
              </a:spcAft>
              <a:buClr>
                <a:schemeClr val="dk2"/>
              </a:buClr>
              <a:buSzPts val="2000"/>
              <a:buFont typeface="+mj-lt"/>
              <a:buAutoNum type="arabicPeriod"/>
            </a:pPr>
            <a:r>
              <a:rPr lang="en-US" sz="2000" dirty="0" smtClean="0">
                <a:solidFill>
                  <a:schemeClr val="dk1"/>
                </a:solidFill>
                <a:latin typeface="Calibri"/>
                <a:cs typeface="Calibri"/>
                <a:sym typeface="Calibri"/>
              </a:rPr>
              <a:t>Modify </a:t>
            </a:r>
            <a:r>
              <a:rPr lang="en-US" sz="2000" b="1" dirty="0" smtClean="0">
                <a:solidFill>
                  <a:schemeClr val="dk1"/>
                </a:solidFill>
                <a:latin typeface="Calibri"/>
                <a:cs typeface="Calibri"/>
                <a:sym typeface="Calibri"/>
              </a:rPr>
              <a:t>physical design </a:t>
            </a:r>
            <a:r>
              <a:rPr lang="en-US" dirty="0" smtClean="0">
                <a:solidFill>
                  <a:schemeClr val="dk1"/>
                </a:solidFill>
                <a:latin typeface="Calibri"/>
                <a:cs typeface="Calibri"/>
                <a:sym typeface="Calibri"/>
              </a:rPr>
              <a:t>(e.g., signage, retail outlet density)</a:t>
            </a:r>
            <a:endParaRPr dirty="0"/>
          </a:p>
          <a:p>
            <a:pPr marL="457200" marR="0" lvl="1" indent="-457200" algn="l" rtl="0">
              <a:lnSpc>
                <a:spcPct val="100000"/>
              </a:lnSpc>
              <a:spcBef>
                <a:spcPts val="0"/>
              </a:spcBef>
              <a:spcAft>
                <a:spcPts val="0"/>
              </a:spcAft>
              <a:buClr>
                <a:schemeClr val="dk2"/>
              </a:buClr>
              <a:buSzPts val="2000"/>
              <a:buFont typeface="+mj-lt"/>
              <a:buAutoNum type="arabicPeriod"/>
            </a:pPr>
            <a:r>
              <a:rPr lang="en-US" sz="2000" b="0" i="0" u="none" strike="noStrike" cap="none" dirty="0" smtClean="0">
                <a:solidFill>
                  <a:schemeClr val="dk1"/>
                </a:solidFill>
                <a:latin typeface="Calibri"/>
                <a:ea typeface="Calibri"/>
                <a:cs typeface="Calibri"/>
                <a:sym typeface="Calibri"/>
              </a:rPr>
              <a:t>Modify </a:t>
            </a:r>
            <a:r>
              <a:rPr lang="en-US" sz="2000" b="1" i="0" u="none" strike="noStrike" cap="none" dirty="0" smtClean="0">
                <a:solidFill>
                  <a:schemeClr val="dk1"/>
                </a:solidFill>
                <a:latin typeface="Calibri"/>
                <a:ea typeface="Calibri"/>
                <a:cs typeface="Calibri"/>
                <a:sym typeface="Calibri"/>
              </a:rPr>
              <a:t>policies</a:t>
            </a:r>
            <a:r>
              <a:rPr lang="en-US" sz="2000" b="0" i="0" u="none" strike="noStrike" cap="none" dirty="0" smtClean="0">
                <a:solidFill>
                  <a:schemeClr val="dk1"/>
                </a:solidFill>
                <a:latin typeface="Calibri"/>
                <a:ea typeface="Calibri"/>
                <a:cs typeface="Calibri"/>
                <a:sym typeface="Calibri"/>
              </a:rPr>
              <a:t> </a:t>
            </a:r>
            <a:r>
              <a:rPr lang="en-US" b="0" i="0" u="none" strike="noStrike" cap="none" dirty="0" smtClean="0">
                <a:solidFill>
                  <a:schemeClr val="dk1"/>
                </a:solidFill>
                <a:latin typeface="Calibri"/>
                <a:ea typeface="Calibri"/>
                <a:cs typeface="Calibri"/>
                <a:sym typeface="Calibri"/>
              </a:rPr>
              <a:t>(e.g., school policies, YSB referrals, state law)</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7"/>
          <p:cNvSpPr txBox="1"/>
          <p:nvPr/>
        </p:nvSpPr>
        <p:spPr>
          <a:xfrm>
            <a:off x="3607694" y="649480"/>
            <a:ext cx="4916510" cy="5546047"/>
          </a:xfrm>
          <a:prstGeom prst="rect">
            <a:avLst/>
          </a:prstGeom>
          <a:noFill/>
          <a:ln>
            <a:noFill/>
          </a:ln>
        </p:spPr>
        <p:txBody>
          <a:bodyPr spcFirstLastPara="1" wrap="square" lIns="91425" tIns="45700" rIns="91425" bIns="45700" anchor="ctr" anchorCtr="0">
            <a:normAutofit/>
          </a:bodyPr>
          <a:lstStyle/>
          <a:p>
            <a:pPr marL="0" marR="0" lvl="0" indent="107950" algn="l" rtl="0">
              <a:lnSpc>
                <a:spcPct val="90000"/>
              </a:lnSpc>
              <a:spcBef>
                <a:spcPts val="0"/>
              </a:spcBef>
              <a:spcAft>
                <a:spcPts val="0"/>
              </a:spcAft>
              <a:buClr>
                <a:srgbClr val="000000"/>
              </a:buClr>
              <a:buSzPts val="1700"/>
              <a:buFont typeface="Arial"/>
              <a:buNone/>
            </a:pPr>
            <a:endParaRPr sz="1700" b="0" i="0" u="none" strike="noStrike" cap="none">
              <a:solidFill>
                <a:schemeClr val="dk1"/>
              </a:solidFill>
              <a:latin typeface="Century Gothic"/>
              <a:ea typeface="Century Gothic"/>
              <a:cs typeface="Century Gothic"/>
              <a:sym typeface="Century Gothic"/>
            </a:endParaRPr>
          </a:p>
        </p:txBody>
      </p:sp>
      <p:sp>
        <p:nvSpPr>
          <p:cNvPr id="403" name="Google Shape;403;p17"/>
          <p:cNvSpPr txBox="1"/>
          <p:nvPr/>
        </p:nvSpPr>
        <p:spPr>
          <a:xfrm>
            <a:off x="649144" y="1298807"/>
            <a:ext cx="3124834"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dirty="0">
                <a:solidFill>
                  <a:schemeClr val="lt1"/>
                </a:solidFill>
                <a:latin typeface="Calibri"/>
                <a:ea typeface="Calibri"/>
                <a:cs typeface="Calibri"/>
                <a:sym typeface="Calibri"/>
              </a:rPr>
              <a:t>5</a:t>
            </a:r>
            <a:r>
              <a:rPr lang="en-US" sz="4000" b="0" i="0" u="none" strike="noStrike" cap="none" dirty="0" smtClean="0">
                <a:solidFill>
                  <a:schemeClr val="lt1"/>
                </a:solidFill>
                <a:latin typeface="Calibri"/>
                <a:ea typeface="Calibri"/>
                <a:cs typeface="Calibri"/>
                <a:sym typeface="Calibri"/>
              </a:rPr>
              <a:t>. Resources</a:t>
            </a:r>
            <a:endParaRPr sz="4000" b="0" i="0" u="none" strike="noStrike" cap="none" dirty="0">
              <a:solidFill>
                <a:schemeClr val="lt1"/>
              </a:solidFill>
              <a:latin typeface="Calibri"/>
              <a:ea typeface="Calibri"/>
              <a:cs typeface="Calibri"/>
              <a:sym typeface="Calibri"/>
            </a:endParaRPr>
          </a:p>
        </p:txBody>
      </p:sp>
      <p:pic>
        <p:nvPicPr>
          <p:cNvPr id="404" name="Google Shape;404;p17"/>
          <p:cNvPicPr preferRelativeResize="0"/>
          <p:nvPr/>
        </p:nvPicPr>
        <p:blipFill rotWithShape="1">
          <a:blip r:embed="rId3">
            <a:alphaModFix/>
          </a:blip>
          <a:srcRect/>
          <a:stretch/>
        </p:blipFill>
        <p:spPr>
          <a:xfrm>
            <a:off x="4667250" y="1794224"/>
            <a:ext cx="4476749" cy="3353240"/>
          </a:xfrm>
          <a:prstGeom prst="rect">
            <a:avLst/>
          </a:prstGeom>
          <a:solidFill>
            <a:schemeClr val="lt1"/>
          </a:solidFill>
          <a:ln>
            <a:noFill/>
          </a:ln>
        </p:spPr>
      </p:pic>
      <p:sp>
        <p:nvSpPr>
          <p:cNvPr id="405" name="Google Shape;405;p17"/>
          <p:cNvSpPr txBox="1"/>
          <p:nvPr/>
        </p:nvSpPr>
        <p:spPr>
          <a:xfrm>
            <a:off x="649144" y="2302077"/>
            <a:ext cx="3124834"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dirty="0" smtClean="0">
                <a:solidFill>
                  <a:schemeClr val="lt1"/>
                </a:solidFill>
                <a:latin typeface="Calibri"/>
                <a:ea typeface="Calibri"/>
                <a:cs typeface="Calibri"/>
                <a:sym typeface="Calibri"/>
              </a:rPr>
              <a:t>Links to information for parents &amp; teens</a:t>
            </a:r>
          </a:p>
          <a:p>
            <a:pPr marL="0" marR="0" lvl="0" indent="0" algn="l" rtl="0">
              <a:lnSpc>
                <a:spcPct val="100000"/>
              </a:lnSpc>
              <a:spcBef>
                <a:spcPts val="0"/>
              </a:spcBef>
              <a:spcAft>
                <a:spcPts val="0"/>
              </a:spcAft>
              <a:buNone/>
            </a:pPr>
            <a:endParaRPr lang="en-US" sz="20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smtClean="0">
                <a:solidFill>
                  <a:schemeClr val="lt1"/>
                </a:solidFill>
                <a:latin typeface="Calibri"/>
                <a:ea typeface="Calibri"/>
                <a:cs typeface="Calibri"/>
                <a:sym typeface="Calibri"/>
              </a:rPr>
              <a:t>Where to go for help</a:t>
            </a:r>
          </a:p>
          <a:p>
            <a:pPr marL="0" marR="0" lvl="0" indent="0" algn="l" rtl="0">
              <a:lnSpc>
                <a:spcPct val="100000"/>
              </a:lnSpc>
              <a:spcBef>
                <a:spcPts val="0"/>
              </a:spcBef>
              <a:spcAft>
                <a:spcPts val="0"/>
              </a:spcAft>
              <a:buNone/>
            </a:pPr>
            <a:endParaRPr lang="en-US" sz="2000" dirty="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dirty="0" smtClean="0">
                <a:solidFill>
                  <a:schemeClr val="lt1"/>
                </a:solidFill>
                <a:latin typeface="Calibri"/>
                <a:ea typeface="Calibri"/>
                <a:cs typeface="Calibri"/>
                <a:sym typeface="Calibri"/>
              </a:rPr>
              <a:t>List of research studies &amp; findings</a:t>
            </a:r>
            <a:endParaRPr lang="en-US" sz="20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00280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2"/>
          <p:cNvSpPr txBox="1">
            <a:spLocks noGrp="1"/>
          </p:cNvSpPr>
          <p:nvPr>
            <p:ph type="title"/>
          </p:nvPr>
        </p:nvSpPr>
        <p:spPr>
          <a:xfrm>
            <a:off x="306150" y="539197"/>
            <a:ext cx="8531700" cy="13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entury Gothic"/>
              <a:buNone/>
            </a:pPr>
            <a:r>
              <a:rPr lang="en-US" sz="4400" dirty="0" smtClean="0">
                <a:solidFill>
                  <a:schemeClr val="lt1"/>
                </a:solidFill>
              </a:rPr>
              <a:t>Info &amp; Referrals</a:t>
            </a:r>
            <a:endParaRPr dirty="0">
              <a:solidFill>
                <a:schemeClr val="lt1"/>
              </a:solidFill>
            </a:endParaRPr>
          </a:p>
        </p:txBody>
      </p:sp>
      <p:sp>
        <p:nvSpPr>
          <p:cNvPr id="444" name="Google Shape;444;p22"/>
          <p:cNvSpPr txBox="1"/>
          <p:nvPr/>
        </p:nvSpPr>
        <p:spPr>
          <a:xfrm>
            <a:off x="477600" y="1356900"/>
            <a:ext cx="8188800" cy="478500"/>
          </a:xfrm>
          <a:prstGeom prst="rect">
            <a:avLst/>
          </a:prstGeom>
          <a:noFill/>
          <a:ln>
            <a:noFill/>
          </a:ln>
        </p:spPr>
        <p:txBody>
          <a:bodyPr spcFirstLastPara="1" wrap="square" lIns="91425" tIns="91425" rIns="91425" bIns="91425" anchor="t" anchorCtr="0">
            <a:noAutofit/>
          </a:bodyPr>
          <a:lstStyle/>
          <a:p>
            <a:pPr marL="685800" marR="0" lvl="0" indent="0" algn="l" rtl="0">
              <a:lnSpc>
                <a:spcPct val="90000"/>
              </a:lnSpc>
              <a:spcBef>
                <a:spcPts val="0"/>
              </a:spcBef>
              <a:spcAft>
                <a:spcPts val="0"/>
              </a:spcAft>
              <a:buClr>
                <a:srgbClr val="000000"/>
              </a:buClr>
              <a:buSzPts val="2900"/>
              <a:buFont typeface="Arial"/>
              <a:buNone/>
            </a:pPr>
            <a:endParaRPr sz="2900" b="0" i="0" u="none" strike="noStrike" cap="none">
              <a:solidFill>
                <a:srgbClr val="4B9C81"/>
              </a:solidFill>
              <a:latin typeface="Calibri"/>
              <a:ea typeface="Calibri"/>
              <a:cs typeface="Calibri"/>
              <a:sym typeface="Calibri"/>
            </a:endParaRPr>
          </a:p>
        </p:txBody>
      </p:sp>
      <p:sp>
        <p:nvSpPr>
          <p:cNvPr id="445" name="Google Shape;445;p22"/>
          <p:cNvSpPr txBox="1"/>
          <p:nvPr/>
        </p:nvSpPr>
        <p:spPr>
          <a:xfrm>
            <a:off x="11572875" y="1356175"/>
            <a:ext cx="73479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6" name="Google Shape;446;p22"/>
          <p:cNvSpPr txBox="1"/>
          <p:nvPr/>
        </p:nvSpPr>
        <p:spPr>
          <a:xfrm>
            <a:off x="477600" y="2213575"/>
            <a:ext cx="4385345"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Information for parents:</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Drugfree.org toolkit: Talk to your Kids about MJ- </a:t>
            </a:r>
            <a:endParaRPr/>
          </a:p>
          <a:p>
            <a:pPr marL="0" marR="0" lvl="0" indent="0" algn="l" rtl="0">
              <a:lnSpc>
                <a:spcPct val="100000"/>
              </a:lnSpc>
              <a:spcBef>
                <a:spcPts val="0"/>
              </a:spcBef>
              <a:spcAft>
                <a:spcPts val="0"/>
              </a:spcAft>
              <a:buNone/>
            </a:pPr>
            <a:r>
              <a:rPr lang="en-US" sz="2000" b="0" i="0" u="sng" strike="noStrike" cap="none">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https://drugfree.org/wp-content/uploads/2017/02/Marijuana_Talk_Kit.pdf</a:t>
            </a:r>
            <a:r>
              <a:rPr lang="en-US" sz="20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Drugfreect.org </a:t>
            </a: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Information for teens: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Justthinktwice.gov</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SAMHSA.gov/marijuana</a:t>
            </a:r>
            <a:endParaRPr/>
          </a:p>
          <a:p>
            <a:pPr marL="0" marR="0" lvl="0" indent="0" algn="l"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a:solidFill>
                  <a:schemeClr val="accent1"/>
                </a:solidFill>
                <a:latin typeface="Calibri"/>
                <a:ea typeface="Calibri"/>
                <a:cs typeface="Calibri"/>
                <a:sym typeface="Calibri"/>
              </a:rPr>
              <a:t>Health information:</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cdc.gov</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Drugabuse.gov </a:t>
            </a:r>
            <a:endParaRPr/>
          </a:p>
        </p:txBody>
      </p:sp>
      <p:sp>
        <p:nvSpPr>
          <p:cNvPr id="447" name="Google Shape;447;p22"/>
          <p:cNvSpPr txBox="1"/>
          <p:nvPr/>
        </p:nvSpPr>
        <p:spPr>
          <a:xfrm>
            <a:off x="5005102" y="2213575"/>
            <a:ext cx="3832748"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CT Access Line for drug treatment:</a:t>
            </a:r>
            <a:endParaRPr dirty="0"/>
          </a:p>
          <a:p>
            <a:pPr marL="0" marR="0" lvl="0" indent="0" algn="l" rtl="0">
              <a:lnSpc>
                <a:spcPct val="100000"/>
              </a:lnSpc>
              <a:spcBef>
                <a:spcPts val="0"/>
              </a:spcBef>
              <a:spcAft>
                <a:spcPts val="0"/>
              </a:spcAft>
              <a:buNone/>
            </a:pPr>
            <a:r>
              <a:rPr lang="en-US" sz="2000" b="0" i="0" u="none" strike="noStrike" cap="none" dirty="0">
                <a:solidFill>
                  <a:schemeClr val="dk1"/>
                </a:solidFill>
                <a:latin typeface="Calibri"/>
                <a:ea typeface="Calibri"/>
                <a:cs typeface="Calibri"/>
                <a:sym typeface="Calibri"/>
              </a:rPr>
              <a:t>1-800-563-4086</a:t>
            </a:r>
            <a:endParaRPr dirty="0"/>
          </a:p>
          <a:p>
            <a:pPr marL="0" marR="0" lvl="0" indent="0" algn="l"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smtClean="0">
                <a:solidFill>
                  <a:schemeClr val="accent1"/>
                </a:solidFill>
                <a:latin typeface="Calibri"/>
                <a:ea typeface="Calibri"/>
                <a:cs typeface="Calibri"/>
                <a:sym typeface="Calibri"/>
              </a:rPr>
              <a:t>Treatment in Southwest CT: </a:t>
            </a:r>
            <a:endParaRPr sz="2000" b="1"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sng" strike="noStrike" cap="none" dirty="0" smtClean="0">
                <a:solidFill>
                  <a:srgbClr val="000000"/>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www.TheHubCT.org/treatment</a:t>
            </a:r>
            <a:r>
              <a:rPr lang="en-US" sz="2000" b="0" i="0" u="none" strike="noStrike" cap="none" dirty="0" smtClean="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Recovery support for teens: </a:t>
            </a:r>
            <a:endParaRPr sz="2000" b="1" i="0" u="none" strike="noStrike" cap="none" dirty="0">
              <a:solidFill>
                <a:schemeClr val="accen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Turningpointct.org/smart</a:t>
            </a:r>
            <a:endParaRPr dirty="0"/>
          </a:p>
          <a:p>
            <a:pPr marL="0" marR="0" lvl="0" indent="0" algn="l" rtl="0">
              <a:lnSpc>
                <a:spcPct val="100000"/>
              </a:lnSpc>
              <a:spcBef>
                <a:spcPts val="0"/>
              </a:spcBef>
              <a:spcAft>
                <a:spcPts val="0"/>
              </a:spcAft>
              <a:buNone/>
            </a:pPr>
            <a:r>
              <a:rPr lang="en-US" sz="2000" b="0" i="0" u="none" strike="noStrike" cap="none" dirty="0" err="1">
                <a:solidFill>
                  <a:srgbClr val="000000"/>
                </a:solidFill>
                <a:latin typeface="Calibri"/>
                <a:ea typeface="Calibri"/>
                <a:cs typeface="Calibri"/>
                <a:sym typeface="Calibri"/>
              </a:rPr>
              <a:t>Alateen</a:t>
            </a: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0" i="0" u="none" strike="noStrike" cap="none" dirty="0">
                <a:solidFill>
                  <a:srgbClr val="000000"/>
                </a:solidFill>
                <a:latin typeface="Calibri"/>
                <a:ea typeface="Calibri"/>
                <a:cs typeface="Calibri"/>
                <a:sym typeface="Calibri"/>
              </a:rPr>
              <a:t>SMART Recovery teens</a:t>
            </a:r>
            <a:endParaRPr dirty="0"/>
          </a:p>
          <a:p>
            <a:pPr marL="0" marR="0" lvl="0" indent="0" algn="l"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b="1" i="0" u="none" strike="noStrike" cap="none" dirty="0">
                <a:solidFill>
                  <a:schemeClr val="accent1"/>
                </a:solidFill>
                <a:latin typeface="Calibri"/>
                <a:ea typeface="Calibri"/>
                <a:cs typeface="Calibri"/>
                <a:sym typeface="Calibri"/>
              </a:rPr>
              <a:t>Smart Approaches to Marijuana one-page factsheets:  </a:t>
            </a:r>
            <a:endParaRPr dirty="0"/>
          </a:p>
          <a:p>
            <a:pPr marL="0" marR="0" lvl="0" indent="0" algn="l" rtl="0">
              <a:lnSpc>
                <a:spcPct val="100000"/>
              </a:lnSpc>
              <a:spcBef>
                <a:spcPts val="0"/>
              </a:spcBef>
              <a:spcAft>
                <a:spcPts val="0"/>
              </a:spcAft>
              <a:buNone/>
            </a:pPr>
            <a:r>
              <a:rPr lang="en-US" sz="2000" b="0" i="0" u="sng" strike="noStrike" cap="none" dirty="0">
                <a:solidFill>
                  <a:srgbClr val="000000"/>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https://learnaboutsam.org/toolkit/</a:t>
            </a:r>
            <a:r>
              <a:rPr lang="en-US" sz="2000" b="0" i="0" u="none" strike="noStrike" cap="none" dirty="0">
                <a:solidFill>
                  <a:srgbClr val="000000"/>
                </a:solidFill>
                <a:latin typeface="Calibri"/>
                <a:ea typeface="Calibri"/>
                <a:cs typeface="Calibri"/>
                <a:sym typeface="Calibri"/>
              </a:rPr>
              <a:t> </a:t>
            </a:r>
            <a:endParaRPr sz="2000" b="0"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5"/>
        <p:cNvGrpSpPr/>
        <p:nvPr/>
      </p:nvGrpSpPr>
      <p:grpSpPr>
        <a:xfrm>
          <a:off x="0" y="0"/>
          <a:ext cx="0" cy="0"/>
          <a:chOff x="0" y="0"/>
          <a:chExt cx="0" cy="0"/>
        </a:xfrm>
      </p:grpSpPr>
      <p:sp>
        <p:nvSpPr>
          <p:cNvPr id="466" name="Google Shape;466;p25"/>
          <p:cNvSpPr txBox="1">
            <a:spLocks noGrp="1"/>
          </p:cNvSpPr>
          <p:nvPr>
            <p:ph type="title"/>
          </p:nvPr>
        </p:nvSpPr>
        <p:spPr>
          <a:xfrm>
            <a:off x="866440" y="927099"/>
            <a:ext cx="7687010" cy="70986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FFFFFF"/>
              </a:buClr>
              <a:buSzPts val="3600"/>
              <a:buFont typeface="Century Gothic"/>
              <a:buNone/>
            </a:pPr>
            <a:r>
              <a:rPr lang="en-US" sz="3600">
                <a:solidFill>
                  <a:srgbClr val="FFFFFF"/>
                </a:solidFill>
                <a:latin typeface="Century Gothic"/>
                <a:ea typeface="Century Gothic"/>
                <a:cs typeface="Century Gothic"/>
                <a:sym typeface="Century Gothic"/>
              </a:rPr>
              <a:t>Risks of adolescent marijuana use</a:t>
            </a:r>
            <a:endParaRPr/>
          </a:p>
        </p:txBody>
      </p:sp>
      <p:sp>
        <p:nvSpPr>
          <p:cNvPr id="467" name="Google Shape;467;p25"/>
          <p:cNvSpPr txBox="1"/>
          <p:nvPr/>
        </p:nvSpPr>
        <p:spPr>
          <a:xfrm>
            <a:off x="454468" y="2035678"/>
            <a:ext cx="8510954" cy="4820986"/>
          </a:xfrm>
          <a:prstGeom prst="rect">
            <a:avLst/>
          </a:prstGeom>
          <a:noFill/>
          <a:ln>
            <a:noFill/>
          </a:ln>
        </p:spPr>
        <p:txBody>
          <a:bodyPr spcFirstLastPara="1" wrap="square" lIns="91425" tIns="45700" rIns="91425" bIns="45700" anchor="ctr" anchorCtr="0">
            <a:noAutofit/>
          </a:bodyPr>
          <a:lstStyle/>
          <a:p>
            <a:pPr marL="342900" marR="0" lvl="0" indent="-228600" algn="l" rtl="0">
              <a:lnSpc>
                <a:spcPct val="100000"/>
              </a:lnSpc>
              <a:spcBef>
                <a:spcPts val="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Marijuana use is linked to </a:t>
            </a:r>
            <a:r>
              <a:rPr lang="en-US" sz="2400" b="1" i="0" u="none" strike="noStrike" cap="none">
                <a:solidFill>
                  <a:schemeClr val="accent1"/>
                </a:solidFill>
                <a:latin typeface="Calibri"/>
                <a:ea typeface="Calibri"/>
                <a:cs typeface="Calibri"/>
                <a:sym typeface="Calibri"/>
              </a:rPr>
              <a:t>earlier onset of psychosis </a:t>
            </a:r>
            <a:r>
              <a:rPr lang="en-US" sz="2400" b="0" i="0" u="none" strike="noStrike" cap="none">
                <a:solidFill>
                  <a:schemeClr val="dk1"/>
                </a:solidFill>
                <a:latin typeface="Calibri"/>
                <a:ea typeface="Calibri"/>
                <a:cs typeface="Calibri"/>
                <a:sym typeface="Calibri"/>
              </a:rPr>
              <a:t>in youth known to be at risk for psychotic illness. (McHugh et al, 2017)</a:t>
            </a:r>
            <a:endParaRPr/>
          </a:p>
          <a:p>
            <a:pPr marL="114300" marR="0" lvl="0" indent="0" algn="l" rtl="0">
              <a:lnSpc>
                <a:spcPct val="100000"/>
              </a:lnSpc>
              <a:spcBef>
                <a:spcPts val="60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228600" algn="l" rtl="0">
              <a:lnSpc>
                <a:spcPct val="90000"/>
              </a:lnSpc>
              <a:spcBef>
                <a:spcPts val="60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Exposure to marijuana in adolescence is associated with an </a:t>
            </a:r>
            <a:r>
              <a:rPr lang="en-US" sz="2400" b="1" i="0" u="none" strike="noStrike" cap="none">
                <a:solidFill>
                  <a:schemeClr val="accent1"/>
                </a:solidFill>
                <a:latin typeface="Calibri"/>
                <a:ea typeface="Calibri"/>
                <a:cs typeface="Calibri"/>
                <a:sym typeface="Calibri"/>
              </a:rPr>
              <a:t>increased risk for later psychotic disorder </a:t>
            </a:r>
            <a:r>
              <a:rPr lang="en-US" sz="2400" b="0" i="0" u="none" strike="noStrike" cap="none">
                <a:solidFill>
                  <a:schemeClr val="dk1"/>
                </a:solidFill>
                <a:latin typeface="Calibri"/>
                <a:ea typeface="Calibri"/>
                <a:cs typeface="Calibri"/>
                <a:sym typeface="Calibri"/>
              </a:rPr>
              <a:t>in adulthood. (D’Souza et al, 2016)</a:t>
            </a:r>
            <a:endParaRPr/>
          </a:p>
          <a:p>
            <a:pPr marL="114300" marR="0" lvl="0" indent="0" algn="l" rtl="0">
              <a:lnSpc>
                <a:spcPct val="90000"/>
              </a:lnSpc>
              <a:spcBef>
                <a:spcPts val="60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228600" algn="l" rtl="0">
              <a:lnSpc>
                <a:spcPct val="90000"/>
              </a:lnSpc>
              <a:spcBef>
                <a:spcPts val="60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Higher rates of </a:t>
            </a:r>
            <a:r>
              <a:rPr lang="en-US" sz="2400" b="1" i="0" u="none" strike="noStrike" cap="none">
                <a:solidFill>
                  <a:schemeClr val="accent1"/>
                </a:solidFill>
                <a:latin typeface="Calibri"/>
                <a:ea typeface="Calibri"/>
                <a:cs typeface="Calibri"/>
                <a:sym typeface="Calibri"/>
              </a:rPr>
              <a:t>school suspensions and expulsions </a:t>
            </a:r>
            <a:r>
              <a:rPr lang="en-US" sz="2400" b="0" i="0" u="none" strike="noStrike" cap="none">
                <a:solidFill>
                  <a:schemeClr val="dk1"/>
                </a:solidFill>
                <a:latin typeface="Calibri"/>
                <a:ea typeface="Calibri"/>
                <a:cs typeface="Calibri"/>
                <a:sym typeface="Calibri"/>
              </a:rPr>
              <a:t>(Colorado and Washington State, 2018)</a:t>
            </a:r>
            <a:endParaRPr/>
          </a:p>
          <a:p>
            <a:pPr marL="114300" marR="0" lvl="0" indent="0" algn="l" rtl="0">
              <a:lnSpc>
                <a:spcPct val="90000"/>
              </a:lnSpc>
              <a:spcBef>
                <a:spcPts val="600"/>
              </a:spcBef>
              <a:spcAft>
                <a:spcPts val="0"/>
              </a:spcAft>
              <a:buNone/>
            </a:pPr>
            <a:endParaRPr sz="2400" b="0" i="0" u="none" strike="noStrike" cap="none">
              <a:solidFill>
                <a:schemeClr val="dk1"/>
              </a:solidFill>
              <a:latin typeface="Calibri"/>
              <a:ea typeface="Calibri"/>
              <a:cs typeface="Calibri"/>
              <a:sym typeface="Calibri"/>
            </a:endParaRPr>
          </a:p>
          <a:p>
            <a:pPr marL="342900" marR="0" lvl="0" indent="-228600" algn="l" rtl="0">
              <a:lnSpc>
                <a:spcPct val="90000"/>
              </a:lnSpc>
              <a:spcBef>
                <a:spcPts val="60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Higher rates of </a:t>
            </a:r>
            <a:r>
              <a:rPr lang="en-US" sz="2400" b="1" i="0" u="none" strike="noStrike" cap="none">
                <a:solidFill>
                  <a:schemeClr val="accent1"/>
                </a:solidFill>
                <a:latin typeface="Calibri"/>
                <a:ea typeface="Calibri"/>
                <a:cs typeface="Calibri"/>
                <a:sym typeface="Calibri"/>
              </a:rPr>
              <a:t>car crashes </a:t>
            </a:r>
            <a:r>
              <a:rPr lang="en-US" sz="2400" b="0" i="0" u="none" strike="noStrike" cap="none">
                <a:solidFill>
                  <a:schemeClr val="dk1"/>
                </a:solidFill>
                <a:latin typeface="Calibri"/>
                <a:ea typeface="Calibri"/>
                <a:cs typeface="Calibri"/>
                <a:sym typeface="Calibri"/>
              </a:rPr>
              <a:t>(Colorado and Washington State, 2018)</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6"/>
          <p:cNvSpPr txBox="1">
            <a:spLocks noGrp="1"/>
          </p:cNvSpPr>
          <p:nvPr>
            <p:ph type="title"/>
          </p:nvPr>
        </p:nvSpPr>
        <p:spPr>
          <a:xfrm>
            <a:off x="656890" y="774699"/>
            <a:ext cx="7915610" cy="709865"/>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FFFFFF"/>
              </a:buClr>
              <a:buSzPct val="100000"/>
              <a:buFont typeface="Century Gothic"/>
              <a:buNone/>
            </a:pPr>
            <a:r>
              <a:rPr lang="en-US" sz="3200">
                <a:solidFill>
                  <a:srgbClr val="FFFFFF"/>
                </a:solidFill>
                <a:latin typeface="Century Gothic"/>
                <a:ea typeface="Century Gothic"/>
                <a:cs typeface="Century Gothic"/>
                <a:sym typeface="Century Gothic"/>
              </a:rPr>
              <a:t/>
            </a:r>
            <a:br>
              <a:rPr lang="en-US" sz="3200">
                <a:solidFill>
                  <a:srgbClr val="FFFFFF"/>
                </a:solidFill>
                <a:latin typeface="Century Gothic"/>
                <a:ea typeface="Century Gothic"/>
                <a:cs typeface="Century Gothic"/>
                <a:sym typeface="Century Gothic"/>
              </a:rPr>
            </a:br>
            <a:r>
              <a:rPr lang="en-US" sz="4000">
                <a:solidFill>
                  <a:srgbClr val="FFFFFF"/>
                </a:solidFill>
              </a:rPr>
              <a:t>Risks of adolescent marijuana use</a:t>
            </a:r>
            <a:endParaRPr sz="3200">
              <a:solidFill>
                <a:srgbClr val="FFFFFF"/>
              </a:solidFill>
              <a:latin typeface="Century Gothic"/>
              <a:ea typeface="Century Gothic"/>
              <a:cs typeface="Century Gothic"/>
              <a:sym typeface="Century Gothic"/>
            </a:endParaRPr>
          </a:p>
        </p:txBody>
      </p:sp>
      <p:sp>
        <p:nvSpPr>
          <p:cNvPr id="474" name="Google Shape;474;p26"/>
          <p:cNvSpPr txBox="1"/>
          <p:nvPr/>
        </p:nvSpPr>
        <p:spPr>
          <a:xfrm>
            <a:off x="448887" y="2216726"/>
            <a:ext cx="8409363" cy="4283601"/>
          </a:xfrm>
          <a:prstGeom prst="rect">
            <a:avLst/>
          </a:prstGeom>
          <a:noFill/>
          <a:ln>
            <a:noFill/>
          </a:ln>
        </p:spPr>
        <p:txBody>
          <a:bodyPr spcFirstLastPara="1" wrap="square" lIns="91425" tIns="45700" rIns="91425" bIns="45700" anchor="ctr" anchorCtr="0">
            <a:noAutofit/>
          </a:bodyPr>
          <a:lstStyle/>
          <a:p>
            <a:pPr marL="342900" marR="0" lvl="0" indent="-228600" algn="l" rtl="0">
              <a:lnSpc>
                <a:spcPct val="90000"/>
              </a:lnSpc>
              <a:spcBef>
                <a:spcPts val="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Chronic use is linked to </a:t>
            </a:r>
            <a:r>
              <a:rPr lang="en-US" sz="2400" b="1" i="0" u="none" strike="noStrike" cap="none">
                <a:solidFill>
                  <a:schemeClr val="accent1"/>
                </a:solidFill>
                <a:latin typeface="Calibri"/>
                <a:ea typeface="Calibri"/>
                <a:cs typeface="Calibri"/>
                <a:sym typeface="Calibri"/>
              </a:rPr>
              <a:t>declines in IQ</a:t>
            </a:r>
            <a:r>
              <a:rPr lang="en-US" sz="2400" b="0" i="0" u="none" strike="noStrike" cap="none">
                <a:solidFill>
                  <a:schemeClr val="accent1"/>
                </a:solidFill>
                <a:latin typeface="Calibri"/>
                <a:ea typeface="Calibri"/>
                <a:cs typeface="Calibri"/>
                <a:sym typeface="Calibri"/>
              </a:rPr>
              <a:t>, </a:t>
            </a:r>
            <a:r>
              <a:rPr lang="en-US" sz="2400" b="1" i="0" u="none" strike="noStrike" cap="none">
                <a:solidFill>
                  <a:schemeClr val="accent1"/>
                </a:solidFill>
                <a:latin typeface="Calibri"/>
                <a:ea typeface="Calibri"/>
                <a:cs typeface="Calibri"/>
                <a:sym typeface="Calibri"/>
              </a:rPr>
              <a:t>poor school performance, and increased drop‐out</a:t>
            </a:r>
            <a:r>
              <a:rPr lang="en-US" sz="2400" b="1" i="0" u="none" strike="noStrike" cap="none">
                <a:solidFill>
                  <a:schemeClr val="accent5"/>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rates that jeopardize professional and social achievements, and life satisfaction. (Meier et al, 2012)</a:t>
            </a:r>
            <a:endParaRPr/>
          </a:p>
          <a:p>
            <a:pPr marL="114300" marR="0" lvl="0" indent="0" algn="l" rtl="0">
              <a:lnSpc>
                <a:spcPct val="90000"/>
              </a:lnSpc>
              <a:spcBef>
                <a:spcPts val="600"/>
              </a:spcBef>
              <a:spcAft>
                <a:spcPts val="0"/>
              </a:spcAft>
              <a:buNone/>
            </a:pPr>
            <a:endParaRPr sz="24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60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Adolescent marijuana use is associated with </a:t>
            </a:r>
            <a:r>
              <a:rPr lang="en-US" sz="2400" b="1" i="0" u="none" strike="noStrike" cap="none">
                <a:solidFill>
                  <a:schemeClr val="accent1"/>
                </a:solidFill>
                <a:latin typeface="Calibri"/>
                <a:ea typeface="Calibri"/>
                <a:cs typeface="Calibri"/>
                <a:sym typeface="Calibri"/>
              </a:rPr>
              <a:t>other substance use</a:t>
            </a:r>
            <a:r>
              <a:rPr lang="en-US" sz="2400" b="0" i="0" u="none" strike="noStrike" cap="none">
                <a:solidFill>
                  <a:schemeClr val="dk1"/>
                </a:solidFill>
                <a:latin typeface="Calibri"/>
                <a:ea typeface="Calibri"/>
                <a:cs typeface="Calibri"/>
                <a:sym typeface="Calibri"/>
              </a:rPr>
              <a:t> and with </a:t>
            </a:r>
            <a:r>
              <a:rPr lang="en-US" sz="2400" b="1" i="0" u="none" strike="noStrike" cap="none">
                <a:solidFill>
                  <a:schemeClr val="accent1"/>
                </a:solidFill>
                <a:latin typeface="Calibri"/>
                <a:ea typeface="Calibri"/>
                <a:cs typeface="Calibri"/>
                <a:sym typeface="Calibri"/>
              </a:rPr>
              <a:t>abuse of prescription pain medications</a:t>
            </a:r>
            <a:r>
              <a:rPr lang="en-US" sz="2400" b="0" i="0" u="none" strike="noStrike" cap="none">
                <a:solidFill>
                  <a:schemeClr val="dk1"/>
                </a:solidFill>
                <a:latin typeface="Calibri"/>
                <a:ea typeface="Calibri"/>
                <a:cs typeface="Calibri"/>
                <a:sym typeface="Calibri"/>
              </a:rPr>
              <a:t>. (Jones and McCance‐Katz, 2018; Olfson et al, 2017)</a:t>
            </a:r>
            <a:endParaRPr/>
          </a:p>
          <a:p>
            <a:pPr marL="114300" marR="0" lvl="0" indent="0" algn="l" rtl="0">
              <a:lnSpc>
                <a:spcPct val="90000"/>
              </a:lnSpc>
              <a:spcBef>
                <a:spcPts val="600"/>
              </a:spcBef>
              <a:spcAft>
                <a:spcPts val="0"/>
              </a:spcAft>
              <a:buNone/>
            </a:pPr>
            <a:endParaRPr sz="24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600"/>
              </a:spcBef>
              <a:spcAft>
                <a:spcPts val="0"/>
              </a:spcAft>
              <a:buClr>
                <a:srgbClr val="000000"/>
              </a:buClr>
              <a:buSzPts val="2400"/>
              <a:buFont typeface="Arial"/>
              <a:buChar char="•"/>
            </a:pPr>
            <a:r>
              <a:rPr lang="en-US" sz="2400" b="0" i="0" u="none" strike="noStrike" cap="none">
                <a:solidFill>
                  <a:schemeClr val="dk1"/>
                </a:solidFill>
                <a:latin typeface="Calibri"/>
                <a:ea typeface="Calibri"/>
                <a:cs typeface="Calibri"/>
                <a:sym typeface="Calibri"/>
              </a:rPr>
              <a:t>People using marijuana </a:t>
            </a:r>
            <a:r>
              <a:rPr lang="en-US" sz="2400" b="1" i="0" u="none" strike="noStrike" cap="none">
                <a:solidFill>
                  <a:schemeClr val="accent1"/>
                </a:solidFill>
                <a:latin typeface="Calibri"/>
                <a:ea typeface="Calibri"/>
                <a:cs typeface="Calibri"/>
                <a:sym typeface="Calibri"/>
              </a:rPr>
              <a:t>before age 18 are 4-7x more likely to develop cannabis use disorder </a:t>
            </a:r>
            <a:r>
              <a:rPr lang="en-US" sz="2400" b="0" i="0" u="none" strike="noStrike" cap="none">
                <a:solidFill>
                  <a:schemeClr val="dk1"/>
                </a:solidFill>
                <a:latin typeface="Calibri"/>
                <a:ea typeface="Calibri"/>
                <a:cs typeface="Calibri"/>
                <a:sym typeface="Calibri"/>
              </a:rPr>
              <a:t>than adults. (Winters and Lee, 2008)</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9"/>
        <p:cNvGrpSpPr/>
        <p:nvPr/>
      </p:nvGrpSpPr>
      <p:grpSpPr>
        <a:xfrm>
          <a:off x="0" y="0"/>
          <a:ext cx="0" cy="0"/>
          <a:chOff x="0" y="0"/>
          <a:chExt cx="0" cy="0"/>
        </a:xfrm>
      </p:grpSpPr>
      <p:sp>
        <p:nvSpPr>
          <p:cNvPr id="480" name="Google Shape;480;p27"/>
          <p:cNvSpPr txBox="1">
            <a:spLocks noGrp="1"/>
          </p:cNvSpPr>
          <p:nvPr>
            <p:ph type="title"/>
          </p:nvPr>
        </p:nvSpPr>
        <p:spPr>
          <a:xfrm>
            <a:off x="671512" y="963507"/>
            <a:ext cx="7115175" cy="579543"/>
          </a:xfrm>
          <a:prstGeom prst="rect">
            <a:avLst/>
          </a:prstGeom>
          <a:noFill/>
          <a:ln>
            <a:noFill/>
          </a:ln>
        </p:spPr>
        <p:txBody>
          <a:bodyPr spcFirstLastPara="1" wrap="square" lIns="91425" tIns="45700" rIns="91425" bIns="45700" anchor="ctr" anchorCtr="0">
            <a:normAutofit fontScale="90000"/>
          </a:bodyPr>
          <a:lstStyle/>
          <a:p>
            <a:pPr marL="0" lvl="0" indent="0" algn="r" rtl="0">
              <a:spcBef>
                <a:spcPts val="0"/>
              </a:spcBef>
              <a:spcAft>
                <a:spcPts val="0"/>
              </a:spcAft>
              <a:buClr>
                <a:schemeClr val="lt1"/>
              </a:buClr>
              <a:buSzPct val="100000"/>
              <a:buFont typeface="Century Gothic"/>
              <a:buNone/>
            </a:pPr>
            <a:r>
              <a:rPr lang="en-US" sz="4100">
                <a:solidFill>
                  <a:schemeClr val="lt1"/>
                </a:solidFill>
                <a:latin typeface="Century Gothic"/>
                <a:ea typeface="Century Gothic"/>
                <a:cs typeface="Century Gothic"/>
                <a:sym typeface="Century Gothic"/>
              </a:rPr>
              <a:t>ER visits related to marijuana use  increased in Colorado</a:t>
            </a:r>
            <a:endParaRPr/>
          </a:p>
        </p:txBody>
      </p:sp>
      <p:sp>
        <p:nvSpPr>
          <p:cNvPr id="481" name="Google Shape;481;p27"/>
          <p:cNvSpPr txBox="1"/>
          <p:nvPr/>
        </p:nvSpPr>
        <p:spPr>
          <a:xfrm>
            <a:off x="671512" y="2563708"/>
            <a:ext cx="8203763" cy="473720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None/>
            </a:pPr>
            <a:r>
              <a:rPr lang="en-US" sz="2800" b="0" i="0" u="none" strike="noStrike" cap="none">
                <a:solidFill>
                  <a:schemeClr val="dk1"/>
                </a:solidFill>
                <a:latin typeface="Calibri"/>
                <a:ea typeface="Calibri"/>
                <a:cs typeface="Calibri"/>
                <a:sym typeface="Calibri"/>
              </a:rPr>
              <a:t>From 2012 to 2016, 2,567 emergency visits at a Denver hospital were caused by marijuana. </a:t>
            </a:r>
            <a:endParaRPr/>
          </a:p>
          <a:p>
            <a:pPr marL="0" marR="0" lvl="0" indent="0" algn="l" rtl="0">
              <a:lnSpc>
                <a:spcPct val="90000"/>
              </a:lnSpc>
              <a:spcBef>
                <a:spcPts val="600"/>
              </a:spcBef>
              <a:spcAft>
                <a:spcPts val="0"/>
              </a:spcAft>
              <a:buNone/>
            </a:pP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00"/>
              </a:spcBef>
              <a:spcAft>
                <a:spcPts val="0"/>
              </a:spcAft>
              <a:buClr>
                <a:srgbClr val="000000"/>
              </a:buClr>
              <a:buSzPts val="2800"/>
              <a:buFont typeface="Noto Sans Symbols"/>
              <a:buChar char="▪"/>
            </a:pPr>
            <a:r>
              <a:rPr lang="en-US" sz="2800" b="0" i="0" u="none" strike="noStrike" cap="none">
                <a:solidFill>
                  <a:schemeClr val="dk1"/>
                </a:solidFill>
                <a:latin typeface="Calibri"/>
                <a:ea typeface="Calibri"/>
                <a:cs typeface="Calibri"/>
                <a:sym typeface="Calibri"/>
              </a:rPr>
              <a:t>17% of visits for </a:t>
            </a:r>
            <a:r>
              <a:rPr lang="en-US" sz="2800" b="0" i="0" u="none" strike="noStrike" cap="none">
                <a:solidFill>
                  <a:schemeClr val="accent1"/>
                </a:solidFill>
                <a:latin typeface="Calibri"/>
                <a:ea typeface="Calibri"/>
                <a:cs typeface="Calibri"/>
                <a:sym typeface="Calibri"/>
              </a:rPr>
              <a:t>uncontrolled bouts of vomiting</a:t>
            </a:r>
            <a:r>
              <a:rPr lang="en-US" sz="2800" b="0" i="0" u="none" strike="noStrike" cap="none">
                <a:solidFill>
                  <a:schemeClr val="dk1"/>
                </a:solidFill>
                <a:latin typeface="Calibri"/>
                <a:ea typeface="Calibri"/>
                <a:cs typeface="Calibri"/>
                <a:sym typeface="Calibri"/>
              </a:rPr>
              <a:t>, most often from inhaled marijuana.</a:t>
            </a:r>
            <a:endParaRPr/>
          </a:p>
          <a:p>
            <a:pPr marL="342900" marR="0" lvl="0" indent="-342900" algn="l" rtl="0">
              <a:lnSpc>
                <a:spcPct val="90000"/>
              </a:lnSpc>
              <a:spcBef>
                <a:spcPts val="600"/>
              </a:spcBef>
              <a:spcAft>
                <a:spcPts val="0"/>
              </a:spcAft>
              <a:buClr>
                <a:srgbClr val="000000"/>
              </a:buClr>
              <a:buSzPts val="2800"/>
              <a:buFont typeface="Noto Sans Symbols"/>
              <a:buChar char="▪"/>
            </a:pPr>
            <a:r>
              <a:rPr lang="en-US" sz="2800" b="0" i="0" u="none" strike="noStrike" cap="none">
                <a:solidFill>
                  <a:schemeClr val="dk1"/>
                </a:solidFill>
                <a:latin typeface="Calibri"/>
                <a:ea typeface="Calibri"/>
                <a:cs typeface="Calibri"/>
                <a:sym typeface="Calibri"/>
              </a:rPr>
              <a:t>12% for </a:t>
            </a:r>
            <a:r>
              <a:rPr lang="en-US" sz="2800" b="0" i="0" u="none" strike="noStrike" cap="none">
                <a:solidFill>
                  <a:schemeClr val="accent1"/>
                </a:solidFill>
                <a:latin typeface="Calibri"/>
                <a:ea typeface="Calibri"/>
                <a:cs typeface="Calibri"/>
                <a:sym typeface="Calibri"/>
              </a:rPr>
              <a:t>acute psychosis</a:t>
            </a:r>
            <a:r>
              <a:rPr lang="en-US" sz="2800" b="0" i="0" u="none" strike="noStrike" cap="none">
                <a:solidFill>
                  <a:schemeClr val="accent5"/>
                </a:solidFill>
                <a:latin typeface="Calibri"/>
                <a:ea typeface="Calibri"/>
                <a:cs typeface="Calibri"/>
                <a:sym typeface="Calibri"/>
              </a:rPr>
              <a:t>,</a:t>
            </a:r>
            <a:r>
              <a:rPr lang="en-US" sz="2800" b="0" i="0" u="none" strike="noStrike" cap="none">
                <a:solidFill>
                  <a:schemeClr val="dk1"/>
                </a:solidFill>
                <a:latin typeface="Calibri"/>
                <a:ea typeface="Calibri"/>
                <a:cs typeface="Calibri"/>
                <a:sym typeface="Calibri"/>
              </a:rPr>
              <a:t> where people </a:t>
            </a:r>
            <a:r>
              <a:rPr lang="en-US" sz="2800" b="0" i="1" u="none" strike="noStrike" cap="none">
                <a:solidFill>
                  <a:schemeClr val="dk1"/>
                </a:solidFill>
                <a:latin typeface="Calibri"/>
                <a:ea typeface="Calibri"/>
                <a:cs typeface="Calibri"/>
                <a:sym typeface="Calibri"/>
              </a:rPr>
              <a:t>without </a:t>
            </a:r>
            <a:r>
              <a:rPr lang="en-US" sz="2800" b="0" i="0" u="none" strike="noStrike" cap="none">
                <a:solidFill>
                  <a:schemeClr val="dk1"/>
                </a:solidFill>
                <a:latin typeface="Calibri"/>
                <a:ea typeface="Calibri"/>
                <a:cs typeface="Calibri"/>
                <a:sym typeface="Calibri"/>
              </a:rPr>
              <a:t>a history of mental disorders lose touch with reality. More frequently seen with </a:t>
            </a:r>
            <a:r>
              <a:rPr lang="en-US" sz="2800" b="0" i="1" u="none" strike="noStrike" cap="none">
                <a:solidFill>
                  <a:schemeClr val="dk1"/>
                </a:solidFill>
                <a:latin typeface="Calibri"/>
                <a:ea typeface="Calibri"/>
                <a:cs typeface="Calibri"/>
                <a:sym typeface="Calibri"/>
              </a:rPr>
              <a:t>edibles</a:t>
            </a:r>
            <a:r>
              <a:rPr lang="en-US" sz="2800" b="0" i="0" u="none" strike="noStrike" cap="none">
                <a:solidFill>
                  <a:schemeClr val="dk1"/>
                </a:solidFill>
                <a:latin typeface="Calibri"/>
                <a:ea typeface="Calibri"/>
                <a:cs typeface="Calibri"/>
                <a:sym typeface="Calibri"/>
              </a:rPr>
              <a:t>.</a:t>
            </a:r>
            <a:endParaRPr/>
          </a:p>
          <a:p>
            <a:pPr marL="0" marR="0" lvl="0" indent="88900" algn="l" rtl="0">
              <a:lnSpc>
                <a:spcPct val="90000"/>
              </a:lnSpc>
              <a:spcBef>
                <a:spcPts val="600"/>
              </a:spcBef>
              <a:spcAft>
                <a:spcPts val="0"/>
              </a:spcAft>
              <a:buClr>
                <a:srgbClr val="000000"/>
              </a:buClr>
              <a:buSzPts val="1400"/>
              <a:buFont typeface="Arial"/>
              <a:buNone/>
            </a:pPr>
            <a:endParaRPr sz="1400" b="0" i="0" u="none" strike="noStrike" cap="none">
              <a:solidFill>
                <a:schemeClr val="dk1"/>
              </a:solidFill>
              <a:latin typeface="Century Gothic"/>
              <a:ea typeface="Century Gothic"/>
              <a:cs typeface="Century Gothic"/>
              <a:sym typeface="Century Gothic"/>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6"/>
        <p:cNvGrpSpPr/>
        <p:nvPr/>
      </p:nvGrpSpPr>
      <p:grpSpPr>
        <a:xfrm>
          <a:off x="0" y="0"/>
          <a:ext cx="0" cy="0"/>
          <a:chOff x="0" y="0"/>
          <a:chExt cx="0" cy="0"/>
        </a:xfrm>
      </p:grpSpPr>
      <p:sp>
        <p:nvSpPr>
          <p:cNvPr id="487" name="Google Shape;487;p28"/>
          <p:cNvSpPr txBox="1">
            <a:spLocks noGrp="1"/>
          </p:cNvSpPr>
          <p:nvPr>
            <p:ph type="title"/>
          </p:nvPr>
        </p:nvSpPr>
        <p:spPr>
          <a:xfrm>
            <a:off x="866440" y="927099"/>
            <a:ext cx="7077410" cy="709865"/>
          </a:xfrm>
          <a:prstGeom prst="rect">
            <a:avLst/>
          </a:prstGeom>
          <a:noFill/>
          <a:ln>
            <a:noFill/>
          </a:ln>
        </p:spPr>
        <p:txBody>
          <a:bodyPr spcFirstLastPara="1" wrap="square" lIns="91425" tIns="45700" rIns="91425" bIns="45700" anchor="b" anchorCtr="0">
            <a:normAutofit fontScale="90000"/>
          </a:bodyPr>
          <a:lstStyle/>
          <a:p>
            <a:pPr marL="0" lvl="0" indent="0" algn="r" rtl="0">
              <a:spcBef>
                <a:spcPts val="0"/>
              </a:spcBef>
              <a:spcAft>
                <a:spcPts val="0"/>
              </a:spcAft>
              <a:buClr>
                <a:srgbClr val="FFFFFF"/>
              </a:buClr>
              <a:buSzPct val="100000"/>
              <a:buFont typeface="Century Gothic"/>
              <a:buNone/>
            </a:pPr>
            <a:r>
              <a:rPr lang="en-US" sz="3500">
                <a:solidFill>
                  <a:srgbClr val="FFFFFF"/>
                </a:solidFill>
                <a:latin typeface="Century Gothic"/>
                <a:ea typeface="Century Gothic"/>
                <a:cs typeface="Century Gothic"/>
                <a:sym typeface="Century Gothic"/>
              </a:rPr>
              <a:t>Teen Mortality and Marijuana Use</a:t>
            </a:r>
            <a:endParaRPr/>
          </a:p>
        </p:txBody>
      </p:sp>
      <p:sp>
        <p:nvSpPr>
          <p:cNvPr id="488" name="Google Shape;488;p28"/>
          <p:cNvSpPr txBox="1"/>
          <p:nvPr/>
        </p:nvSpPr>
        <p:spPr>
          <a:xfrm>
            <a:off x="796436" y="1998643"/>
            <a:ext cx="7734300" cy="39052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400" b="0" i="0" u="none" strike="noStrike" cap="none" dirty="0">
                <a:solidFill>
                  <a:srgbClr val="000000"/>
                </a:solidFill>
                <a:latin typeface="Calibri"/>
                <a:ea typeface="Calibri"/>
                <a:cs typeface="Calibri"/>
                <a:sym typeface="Calibri"/>
              </a:rPr>
              <a:t>“Cannabis Use Disorder is significantly associated with an </a:t>
            </a:r>
            <a:r>
              <a:rPr lang="en-US" sz="2400" b="1" i="0" u="none" strike="noStrike" cap="none" dirty="0">
                <a:solidFill>
                  <a:srgbClr val="000000"/>
                </a:solidFill>
                <a:latin typeface="Calibri"/>
                <a:ea typeface="Calibri"/>
                <a:cs typeface="Calibri"/>
                <a:sym typeface="Calibri"/>
              </a:rPr>
              <a:t>increased risk of nonfatal self-harm, all-cause mortality, and death by unintentional overdose </a:t>
            </a:r>
            <a:r>
              <a:rPr lang="en-US" sz="2400" b="0" i="0" u="none" strike="noStrike" cap="none" dirty="0">
                <a:solidFill>
                  <a:srgbClr val="000000"/>
                </a:solidFill>
                <a:latin typeface="Calibri"/>
                <a:ea typeface="Calibri"/>
                <a:cs typeface="Calibri"/>
                <a:sym typeface="Calibri"/>
              </a:rPr>
              <a:t>and homicide.”</a:t>
            </a: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r>
              <a:rPr lang="en-US" sz="2400" b="0" i="0" u="none" strike="noStrike" cap="none" dirty="0">
                <a:solidFill>
                  <a:schemeClr val="dk1"/>
                </a:solidFill>
                <a:latin typeface="Calibri"/>
                <a:ea typeface="Calibri"/>
                <a:cs typeface="Calibri"/>
                <a:sym typeface="Calibri"/>
              </a:rPr>
              <a:t>(</a:t>
            </a:r>
            <a:r>
              <a:rPr lang="en-US" sz="2400" b="0" i="0" u="none" strike="noStrike" cap="none" dirty="0" err="1">
                <a:solidFill>
                  <a:schemeClr val="dk1"/>
                </a:solidFill>
                <a:latin typeface="Calibri"/>
                <a:ea typeface="Calibri"/>
                <a:cs typeface="Calibri"/>
                <a:sym typeface="Calibri"/>
              </a:rPr>
              <a:t>Fontanella</a:t>
            </a:r>
            <a:r>
              <a:rPr lang="en-US" sz="2400" b="0" i="0" u="none" strike="noStrike" cap="none" dirty="0">
                <a:solidFill>
                  <a:schemeClr val="dk1"/>
                </a:solidFill>
                <a:latin typeface="Calibri"/>
                <a:ea typeface="Calibri"/>
                <a:cs typeface="Calibri"/>
                <a:sym typeface="Calibri"/>
              </a:rPr>
              <a:t> et al, 2021)</a:t>
            </a:r>
            <a:endParaRPr dirty="0"/>
          </a:p>
          <a:p>
            <a:pPr marL="0" marR="0" lvl="0" indent="0" algn="l" rtl="0">
              <a:lnSpc>
                <a:spcPct val="90000"/>
              </a:lnSpc>
              <a:spcBef>
                <a:spcPts val="600"/>
              </a:spcBef>
              <a:spcAft>
                <a:spcPts val="0"/>
              </a:spcAft>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600"/>
              </a:spcBef>
              <a:spcAft>
                <a:spcPts val="0"/>
              </a:spcAft>
              <a:buNone/>
            </a:pPr>
            <a:r>
              <a:rPr lang="en-US" sz="2400" b="0" i="0" u="none" strike="noStrike" cap="none" dirty="0">
                <a:solidFill>
                  <a:schemeClr val="dk1"/>
                </a:solidFill>
                <a:latin typeface="Calibri"/>
                <a:ea typeface="Calibri"/>
                <a:cs typeface="Calibri"/>
                <a:sym typeface="Calibri"/>
              </a:rPr>
              <a:t>In Colorado…</a:t>
            </a:r>
            <a:endParaRPr dirty="0"/>
          </a:p>
          <a:p>
            <a:pPr marL="114300" marR="0" lvl="0" indent="-114300" algn="l" rtl="0">
              <a:lnSpc>
                <a:spcPct val="90000"/>
              </a:lnSpc>
              <a:spcBef>
                <a:spcPts val="600"/>
              </a:spcBef>
              <a:spcAft>
                <a:spcPts val="0"/>
              </a:spcAft>
              <a:buClr>
                <a:srgbClr val="000000"/>
              </a:buClr>
              <a:buSzPts val="2400"/>
              <a:buFont typeface="Arial"/>
              <a:buChar char="•"/>
            </a:pPr>
            <a:r>
              <a:rPr lang="en-US" sz="2400" b="0" i="0" u="none" strike="noStrike" cap="none" dirty="0">
                <a:solidFill>
                  <a:schemeClr val="dk1"/>
                </a:solidFill>
                <a:latin typeface="Calibri"/>
                <a:ea typeface="Calibri"/>
                <a:cs typeface="Calibri"/>
                <a:sym typeface="Calibri"/>
              </a:rPr>
              <a:t>MJ was the </a:t>
            </a:r>
            <a:r>
              <a:rPr lang="en-US" sz="2400" b="1" i="0" u="none" strike="noStrike" cap="none" dirty="0">
                <a:solidFill>
                  <a:schemeClr val="dk1"/>
                </a:solidFill>
                <a:latin typeface="Calibri"/>
                <a:ea typeface="Calibri"/>
                <a:cs typeface="Calibri"/>
                <a:sym typeface="Calibri"/>
              </a:rPr>
              <a:t>most common substance present in suicides </a:t>
            </a:r>
            <a:r>
              <a:rPr lang="en-US" sz="2400" b="0" i="0" u="none" strike="noStrike" cap="none" dirty="0">
                <a:solidFill>
                  <a:schemeClr val="dk1"/>
                </a:solidFill>
                <a:latin typeface="Calibri"/>
                <a:ea typeface="Calibri"/>
                <a:cs typeface="Calibri"/>
                <a:sym typeface="Calibri"/>
              </a:rPr>
              <a:t>among adolescents aged 10-19. It was present in 30.6% of suicides, compared to 9.7% for alcohol</a:t>
            </a:r>
            <a:endParaRPr dirty="0"/>
          </a:p>
        </p:txBody>
      </p:sp>
      <p:sp>
        <p:nvSpPr>
          <p:cNvPr id="489" name="Google Shape;489;p28"/>
          <p:cNvSpPr txBox="1"/>
          <p:nvPr/>
        </p:nvSpPr>
        <p:spPr>
          <a:xfrm>
            <a:off x="342900" y="5903893"/>
            <a:ext cx="8641373"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Century Gothic"/>
                <a:ea typeface="Century Gothic"/>
                <a:cs typeface="Century Gothic"/>
                <a:sym typeface="Century Gothic"/>
              </a:rPr>
              <a:t>Source: Roberts, B.A. (2019 June 3). Legalized cannabis in Colorado emergency departments: A cautionary review of negative health and safety effects. Western Journal of Emergency Medicine: Integrating Emergency Care with Population Health.</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9"/>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200"/>
              <a:buFont typeface="Century Gothic"/>
              <a:buNone/>
            </a:pPr>
            <a:r>
              <a:rPr lang="en-US"/>
              <a:t>Studies on impact of cannabis use continue in 2021.</a:t>
            </a:r>
            <a:endParaRPr/>
          </a:p>
        </p:txBody>
      </p:sp>
      <p:sp>
        <p:nvSpPr>
          <p:cNvPr id="496" name="Google Shape;496;p29"/>
          <p:cNvSpPr txBox="1">
            <a:spLocks noGrp="1"/>
          </p:cNvSpPr>
          <p:nvPr>
            <p:ph type="body" idx="1"/>
          </p:nvPr>
        </p:nvSpPr>
        <p:spPr>
          <a:xfrm>
            <a:off x="304800" y="1985617"/>
            <a:ext cx="8719930" cy="43688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07000"/>
              </a:lnSpc>
              <a:spcBef>
                <a:spcPts val="0"/>
              </a:spcBef>
              <a:spcAft>
                <a:spcPts val="0"/>
              </a:spcAft>
              <a:buSzPct val="80000"/>
              <a:buNone/>
            </a:pPr>
            <a:endParaRPr sz="4900"/>
          </a:p>
          <a:p>
            <a:pPr marL="0" marR="0" lvl="0" indent="0" algn="l" rtl="0">
              <a:lnSpc>
                <a:spcPct val="107000"/>
              </a:lnSpc>
              <a:spcBef>
                <a:spcPts val="800"/>
              </a:spcBef>
              <a:spcAft>
                <a:spcPts val="0"/>
              </a:spcAft>
              <a:buSzPct val="80000"/>
              <a:buNone/>
            </a:pPr>
            <a:r>
              <a:rPr lang="en-US" sz="5600" b="1"/>
              <a:t>January 19, 2021, Association of Cannabis Use With Self-harm and Mortality Risk Among Youths With Mood Disorders</a:t>
            </a:r>
            <a:endParaRPr sz="5600" b="1"/>
          </a:p>
          <a:p>
            <a:pPr marL="0" marR="0" lvl="0" indent="0" algn="l" rtl="0">
              <a:spcBef>
                <a:spcPts val="1000"/>
              </a:spcBef>
              <a:spcAft>
                <a:spcPts val="0"/>
              </a:spcAft>
              <a:buSzPct val="80000"/>
              <a:buNone/>
            </a:pPr>
            <a:r>
              <a:rPr lang="en-US" sz="5600"/>
              <a:t>This population-based cohort study of Medicaid-enrolled youths with mood disorders found that the presence of cannabis use disorder was significantly associated with an increased risk of nonfatal self-harm, all-cause mortality, and death by unintentional overdose and homicide.</a:t>
            </a:r>
            <a:endParaRPr/>
          </a:p>
          <a:p>
            <a:pPr marL="0" marR="0" lvl="0" indent="0" algn="l" rtl="0">
              <a:spcBef>
                <a:spcPts val="1000"/>
              </a:spcBef>
              <a:spcAft>
                <a:spcPts val="0"/>
              </a:spcAft>
              <a:buSzPct val="80000"/>
              <a:buNone/>
            </a:pPr>
            <a:r>
              <a:rPr lang="en-US" sz="5600"/>
              <a:t>Cannabis use disorder is common among adolescents and young adults with mood disorders and is associated with an elevated risk of self-harm, overall mortality, and death by unintentional overdose and homicide in this already vulnerable population. </a:t>
            </a:r>
            <a:r>
              <a:rPr lang="en-US" sz="5600" u="sng">
                <a:solidFill>
                  <a:srgbClr val="0563C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https://jamanetwork.com/journals/jamapediatrics/article-abstract/2775255</a:t>
            </a:r>
            <a:endParaRPr sz="5600"/>
          </a:p>
          <a:p>
            <a:pPr marL="0" marR="0" lvl="0" indent="0" algn="l" rtl="0">
              <a:lnSpc>
                <a:spcPct val="107000"/>
              </a:lnSpc>
              <a:spcBef>
                <a:spcPts val="0"/>
              </a:spcBef>
              <a:spcAft>
                <a:spcPts val="0"/>
              </a:spcAft>
              <a:buSzPct val="80000"/>
              <a:buNone/>
            </a:pPr>
            <a:r>
              <a:rPr lang="en-US" sz="5600"/>
              <a:t> </a:t>
            </a:r>
            <a:endParaRPr/>
          </a:p>
          <a:p>
            <a:pPr marL="0" marR="0" lvl="0" indent="0" algn="l" rtl="0">
              <a:lnSpc>
                <a:spcPct val="107000"/>
              </a:lnSpc>
              <a:spcBef>
                <a:spcPts val="800"/>
              </a:spcBef>
              <a:spcAft>
                <a:spcPts val="0"/>
              </a:spcAft>
              <a:buSzPct val="80000"/>
              <a:buNone/>
            </a:pPr>
            <a:r>
              <a:rPr lang="en-US" sz="5600" b="1"/>
              <a:t>January 11, 2021. Toxins in marijuana smoke may be harmful to health, study finds. </a:t>
            </a:r>
            <a:r>
              <a:rPr lang="en-US" sz="5600" u="sng">
                <a:solidFill>
                  <a:srgbClr val="0563C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https://www.cnn.com/2021/01/11/health/weed-marijuana-smokers-toxins-wellness/index.html</a:t>
            </a:r>
            <a:endParaRPr sz="5600"/>
          </a:p>
          <a:p>
            <a:pPr marL="0" marR="0" lvl="0" indent="0" algn="l" rtl="0">
              <a:lnSpc>
                <a:spcPct val="107000"/>
              </a:lnSpc>
              <a:spcBef>
                <a:spcPts val="800"/>
              </a:spcBef>
              <a:spcAft>
                <a:spcPts val="0"/>
              </a:spcAft>
              <a:buSzPct val="80000"/>
              <a:buNone/>
            </a:pPr>
            <a:r>
              <a:rPr lang="en-US" sz="5600"/>
              <a:t> </a:t>
            </a:r>
            <a:endParaRPr/>
          </a:p>
          <a:p>
            <a:pPr marL="0" marR="0" lvl="0" indent="0" algn="l" rtl="0">
              <a:lnSpc>
                <a:spcPct val="107000"/>
              </a:lnSpc>
              <a:spcBef>
                <a:spcPts val="800"/>
              </a:spcBef>
              <a:spcAft>
                <a:spcPts val="0"/>
              </a:spcAft>
              <a:buSzPct val="80000"/>
              <a:buNone/>
            </a:pPr>
            <a:r>
              <a:rPr lang="en-US" sz="5600" b="1"/>
              <a:t>January 5, 2021, Progression of cannabis withdrawal symptoms in people using medical cannabis for chronic pain</a:t>
            </a:r>
            <a:endParaRPr sz="5600" b="1"/>
          </a:p>
          <a:p>
            <a:pPr marL="0" marR="0" lvl="0" indent="0" algn="l" rtl="0">
              <a:lnSpc>
                <a:spcPct val="107000"/>
              </a:lnSpc>
              <a:spcBef>
                <a:spcPts val="0"/>
              </a:spcBef>
              <a:spcAft>
                <a:spcPts val="0"/>
              </a:spcAft>
              <a:buSzPct val="80000"/>
              <a:buNone/>
            </a:pPr>
            <a:r>
              <a:rPr lang="en-US" sz="5600"/>
              <a:t>Research from cohorts of individuals with recreational cannabis use indicates that cannabis withdrawal symptoms are reported by more than 40% of those using regularly. Withdrawal symptoms are not well understood in those who use cannabis for medical purposes. Therefore, we prospectively examined the stability of withdrawal symptoms in individuals using cannabis to manage chronic pain. </a:t>
            </a:r>
            <a:r>
              <a:rPr lang="en-US" sz="5600" u="sng">
                <a:solidFill>
                  <a:srgbClr val="0563C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https://onlinelibrary.wiley.com/doi/10.1111/add.15370</a:t>
            </a:r>
            <a:endParaRPr sz="5600"/>
          </a:p>
          <a:p>
            <a:pPr marL="0" marR="0" lvl="0" indent="0" algn="l" rtl="0">
              <a:lnSpc>
                <a:spcPct val="107000"/>
              </a:lnSpc>
              <a:spcBef>
                <a:spcPts val="800"/>
              </a:spcBef>
              <a:spcAft>
                <a:spcPts val="0"/>
              </a:spcAft>
              <a:buSzPct val="80000"/>
              <a:buNone/>
            </a:pPr>
            <a:r>
              <a:rPr lang="en-US" sz="4900"/>
              <a:t> </a:t>
            </a:r>
            <a:endParaRPr/>
          </a:p>
          <a:p>
            <a:pPr marL="0" marR="0" lvl="0" indent="22860" algn="l" rtl="0">
              <a:lnSpc>
                <a:spcPct val="107000"/>
              </a:lnSpc>
              <a:spcBef>
                <a:spcPts val="800"/>
              </a:spcBef>
              <a:spcAft>
                <a:spcPts val="0"/>
              </a:spcAft>
              <a:buSzPct val="79999"/>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0"/>
          <p:cNvSpPr txBox="1">
            <a:spLocks noGrp="1"/>
          </p:cNvSpPr>
          <p:nvPr>
            <p:ph type="title"/>
          </p:nvPr>
        </p:nvSpPr>
        <p:spPr>
          <a:xfrm>
            <a:off x="866440" y="927099"/>
            <a:ext cx="6343202" cy="70986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200"/>
              <a:buFont typeface="Century Gothic"/>
              <a:buNone/>
            </a:pPr>
            <a:r>
              <a:rPr lang="en-US"/>
              <a:t>More reports and studies…</a:t>
            </a:r>
            <a:endParaRPr/>
          </a:p>
        </p:txBody>
      </p:sp>
      <p:sp>
        <p:nvSpPr>
          <p:cNvPr id="503" name="Google Shape;503;p30"/>
          <p:cNvSpPr txBox="1">
            <a:spLocks noGrp="1"/>
          </p:cNvSpPr>
          <p:nvPr>
            <p:ph type="body" idx="1"/>
          </p:nvPr>
        </p:nvSpPr>
        <p:spPr>
          <a:xfrm>
            <a:off x="106017" y="2489199"/>
            <a:ext cx="8837958" cy="4283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20"/>
              <a:buNone/>
            </a:pPr>
            <a:r>
              <a:rPr lang="en-US" sz="1400" b="1"/>
              <a:t>Rocky Mountain High Intensity Drug Trafficking Area, “The Legalization of Marijuana in Colorado: The Impact”, Vol 7, September 2020</a:t>
            </a:r>
            <a:endParaRPr sz="1400" b="1"/>
          </a:p>
          <a:p>
            <a:pPr marL="0" marR="0" lvl="0" indent="0" algn="l" rtl="0">
              <a:spcBef>
                <a:spcPts val="0"/>
              </a:spcBef>
              <a:spcAft>
                <a:spcPts val="0"/>
              </a:spcAft>
              <a:buSzPts val="1120"/>
              <a:buNone/>
            </a:pPr>
            <a:r>
              <a:rPr lang="en-US" sz="1400"/>
              <a:t>Tracks Traffic fatalities &amp; Impaired Driving, Marijuana use rates, public health, black market and societal impact. </a:t>
            </a:r>
            <a:r>
              <a:rPr lang="en-US" sz="1400" u="sng">
                <a:solidFill>
                  <a:srgbClr val="0563C1"/>
                </a:solid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https://www.rmhidta.org/reports</a:t>
            </a:r>
            <a:endParaRPr sz="1400"/>
          </a:p>
          <a:p>
            <a:pPr marL="0" marR="0" lvl="0" indent="0" algn="l" rtl="0">
              <a:lnSpc>
                <a:spcPct val="107000"/>
              </a:lnSpc>
              <a:spcBef>
                <a:spcPts val="800"/>
              </a:spcBef>
              <a:spcAft>
                <a:spcPts val="0"/>
              </a:spcAft>
              <a:buSzPts val="1120"/>
              <a:buNone/>
            </a:pPr>
            <a:r>
              <a:rPr lang="en-US" sz="1400" b="1"/>
              <a:t>March 21, 2019, A Yale Doctor Warns of Dangers of Pot Legalization</a:t>
            </a:r>
            <a:endParaRPr sz="1400" b="1"/>
          </a:p>
          <a:p>
            <a:pPr marL="0" marR="0" lvl="0" indent="0" algn="l" rtl="0">
              <a:lnSpc>
                <a:spcPct val="107000"/>
              </a:lnSpc>
              <a:spcBef>
                <a:spcPts val="0"/>
              </a:spcBef>
              <a:spcAft>
                <a:spcPts val="0"/>
              </a:spcAft>
              <a:buSzPts val="1120"/>
              <a:buNone/>
            </a:pPr>
            <a:r>
              <a:rPr lang="en-US" sz="1400"/>
              <a:t>In testimony before the legislature and in his role as a member of the state medical marijuana program’s board of physicians, an advisory group for lawmakers, D’Souza has laid out what he says are the dangers of legalization. His four areas of concern are the impact on young people and the developing brain; the anticipated increase in cannabis use disorder; the negative impact on people with serious mental illness; and increased motor vehicle accidents. </a:t>
            </a:r>
            <a:r>
              <a:rPr lang="en-US" sz="1400" u="sng">
                <a:solidFill>
                  <a:srgbClr val="0563C1"/>
                </a:solid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https://www.connecticutmag.com/health-and-science/a-yale-doctor-warns-of-dangers-of-pot-legalization/article_00f4fdb0-49be-11e9-9a8b-e38ab4226045.html</a:t>
            </a:r>
            <a:endParaRPr sz="1400"/>
          </a:p>
          <a:p>
            <a:pPr marL="0" marR="0" lvl="0" indent="0" algn="l" rtl="0">
              <a:lnSpc>
                <a:spcPct val="107000"/>
              </a:lnSpc>
              <a:spcBef>
                <a:spcPts val="800"/>
              </a:spcBef>
              <a:spcAft>
                <a:spcPts val="0"/>
              </a:spcAft>
              <a:buSzPts val="1120"/>
              <a:buNone/>
            </a:pPr>
            <a:r>
              <a:rPr lang="en-US" sz="1400"/>
              <a:t> </a:t>
            </a:r>
            <a:r>
              <a:rPr lang="en-US" sz="1400" b="1"/>
              <a:t>January 14, 2019, Teen brain volume changes with small amount of cannabis use, study finds</a:t>
            </a:r>
            <a:endParaRPr/>
          </a:p>
          <a:p>
            <a:pPr marL="0" marR="0" lvl="0" indent="0" algn="l" rtl="0">
              <a:lnSpc>
                <a:spcPct val="107000"/>
              </a:lnSpc>
              <a:spcBef>
                <a:spcPts val="0"/>
              </a:spcBef>
              <a:spcAft>
                <a:spcPts val="0"/>
              </a:spcAft>
              <a:buSzPts val="1120"/>
              <a:buNone/>
            </a:pPr>
            <a:r>
              <a:rPr lang="en-US" sz="1400"/>
              <a:t>At a time when several states are moving to legalize recreational use of marijuana, new research shows that concerns about the drug's impact on teens may be warranted. The study shows that even a small amount of cannabis use by teenagers is linked to differences in their brains. </a:t>
            </a:r>
            <a:r>
              <a:rPr lang="en-US" sz="1400" u="sng">
                <a:solidFill>
                  <a:srgbClr val="0563C1"/>
                </a:solidFil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https://www.sciencedaily.com/releases/2019/01/190114130855.htm</a:t>
            </a:r>
            <a:endParaRPr sz="14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
          <p:cNvSpPr txBox="1">
            <a:spLocks noGrp="1"/>
          </p:cNvSpPr>
          <p:nvPr>
            <p:ph type="title"/>
          </p:nvPr>
        </p:nvSpPr>
        <p:spPr>
          <a:xfrm>
            <a:off x="885824" y="2352675"/>
            <a:ext cx="2828055" cy="1443038"/>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ct val="100000"/>
              <a:buFont typeface="Century Gothic"/>
              <a:buNone/>
            </a:pPr>
            <a:r>
              <a:rPr lang="en-US" sz="4200">
                <a:solidFill>
                  <a:schemeClr val="lt1"/>
                </a:solidFill>
                <a:latin typeface="Century Gothic"/>
                <a:ea typeface="Century Gothic"/>
                <a:cs typeface="Century Gothic"/>
                <a:sym typeface="Century Gothic"/>
              </a:rPr>
              <a:t>1. The New Marijuana</a:t>
            </a:r>
            <a:endParaRPr/>
          </a:p>
        </p:txBody>
      </p:sp>
      <p:sp>
        <p:nvSpPr>
          <p:cNvPr id="276" name="Google Shape;276;p2"/>
          <p:cNvSpPr txBox="1"/>
          <p:nvPr/>
        </p:nvSpPr>
        <p:spPr>
          <a:xfrm>
            <a:off x="1413057" y="1374827"/>
            <a:ext cx="7375161" cy="62178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endParaRPr sz="1700" b="1" i="0" u="none" strike="noStrike" cap="none">
              <a:solidFill>
                <a:srgbClr val="000000"/>
              </a:solidFill>
              <a:latin typeface="Century Gothic"/>
              <a:ea typeface="Century Gothic"/>
              <a:cs typeface="Century Gothic"/>
              <a:sym typeface="Century Gothic"/>
            </a:endParaRPr>
          </a:p>
        </p:txBody>
      </p:sp>
      <p:pic>
        <p:nvPicPr>
          <p:cNvPr id="277" name="Google Shape;277;p2"/>
          <p:cNvPicPr preferRelativeResize="0"/>
          <p:nvPr/>
        </p:nvPicPr>
        <p:blipFill rotWithShape="1">
          <a:blip r:embed="rId3">
            <a:alphaModFix/>
          </a:blip>
          <a:srcRect/>
          <a:stretch/>
        </p:blipFill>
        <p:spPr>
          <a:xfrm>
            <a:off x="4978038" y="1228725"/>
            <a:ext cx="3484923" cy="1838325"/>
          </a:xfrm>
          <a:prstGeom prst="rect">
            <a:avLst/>
          </a:prstGeom>
          <a:noFill/>
          <a:ln>
            <a:noFill/>
          </a:ln>
        </p:spPr>
      </p:pic>
      <p:sp>
        <p:nvSpPr>
          <p:cNvPr id="278" name="Google Shape;278;p2"/>
          <p:cNvSpPr txBox="1"/>
          <p:nvPr/>
        </p:nvSpPr>
        <p:spPr>
          <a:xfrm>
            <a:off x="5981700" y="3448050"/>
            <a:ext cx="15536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chemeClr val="accent1"/>
                </a:solidFill>
                <a:latin typeface="Dancing Script"/>
                <a:ea typeface="Dancing Script"/>
                <a:cs typeface="Dancing Script"/>
                <a:sym typeface="Dancing Script"/>
              </a:rPr>
              <a:t>versus</a:t>
            </a:r>
            <a:endParaRPr/>
          </a:p>
        </p:txBody>
      </p:sp>
      <p:pic>
        <p:nvPicPr>
          <p:cNvPr id="279" name="Google Shape;279;p2"/>
          <p:cNvPicPr preferRelativeResize="0"/>
          <p:nvPr/>
        </p:nvPicPr>
        <p:blipFill rotWithShape="1">
          <a:blip r:embed="rId4">
            <a:alphaModFix/>
          </a:blip>
          <a:srcRect/>
          <a:stretch/>
        </p:blipFill>
        <p:spPr>
          <a:xfrm>
            <a:off x="4978038" y="4261425"/>
            <a:ext cx="3484923" cy="1747958"/>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p4"/>
          <p:cNvSpPr txBox="1">
            <a:spLocks noGrp="1"/>
          </p:cNvSpPr>
          <p:nvPr>
            <p:ph type="title"/>
          </p:nvPr>
        </p:nvSpPr>
        <p:spPr>
          <a:xfrm>
            <a:off x="676213" y="682186"/>
            <a:ext cx="7253287" cy="98945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solidFill>
                  <a:schemeClr val="lt1"/>
                </a:solidFill>
                <a:latin typeface="Century Gothic"/>
                <a:ea typeface="Century Gothic"/>
                <a:cs typeface="Century Gothic"/>
                <a:sym typeface="Century Gothic"/>
              </a:rPr>
              <a:t>CBD vs THC</a:t>
            </a:r>
            <a:endParaRPr/>
          </a:p>
        </p:txBody>
      </p:sp>
      <p:pic>
        <p:nvPicPr>
          <p:cNvPr id="294" name="Google Shape;294;p4"/>
          <p:cNvPicPr preferRelativeResize="0"/>
          <p:nvPr/>
        </p:nvPicPr>
        <p:blipFill rotWithShape="1">
          <a:blip r:embed="rId3">
            <a:alphaModFix/>
          </a:blip>
          <a:srcRect l="54760" t="28386" r="8415" b="6556"/>
          <a:stretch/>
        </p:blipFill>
        <p:spPr>
          <a:xfrm>
            <a:off x="2528806" y="2619921"/>
            <a:ext cx="4009863" cy="3930302"/>
          </a:xfrm>
          <a:prstGeom prst="rect">
            <a:avLst/>
          </a:prstGeom>
          <a:noFill/>
          <a:ln>
            <a:noFill/>
          </a:ln>
        </p:spPr>
      </p:pic>
      <p:sp>
        <p:nvSpPr>
          <p:cNvPr id="295" name="Google Shape;295;p4"/>
          <p:cNvSpPr txBox="1"/>
          <p:nvPr/>
        </p:nvSpPr>
        <p:spPr>
          <a:xfrm>
            <a:off x="1179244" y="6550223"/>
            <a:ext cx="747352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https://www.foodanddrinkresources.com/hemp-vs-cbd-vs-marijuana-comparison-chart/</a:t>
            </a:r>
            <a:r>
              <a:rPr lang="en-US" sz="1400" b="0" i="0" u="none" strike="noStrike" cap="none">
                <a:solidFill>
                  <a:srgbClr val="000000"/>
                </a:solidFill>
                <a:latin typeface="Arial"/>
                <a:ea typeface="Arial"/>
                <a:cs typeface="Arial"/>
                <a:sym typeface="Arial"/>
              </a:rPr>
              <a:t> 2019</a:t>
            </a:r>
            <a:endParaRPr/>
          </a:p>
        </p:txBody>
      </p:sp>
      <p:sp>
        <p:nvSpPr>
          <p:cNvPr id="296" name="Google Shape;296;p4"/>
          <p:cNvSpPr txBox="1"/>
          <p:nvPr/>
        </p:nvSpPr>
        <p:spPr>
          <a:xfrm>
            <a:off x="362565" y="2250588"/>
            <a:ext cx="83423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chemeClr val="accent1"/>
                </a:solidFill>
                <a:latin typeface="Century Gothic"/>
                <a:ea typeface="Century Gothic"/>
                <a:cs typeface="Century Gothic"/>
                <a:sym typeface="Century Gothic"/>
              </a:rPr>
              <a:t>CBD is not an intoxicant. THC is the psychoactive ingredient in marijuana.</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5"/>
          <p:cNvSpPr txBox="1"/>
          <p:nvPr/>
        </p:nvSpPr>
        <p:spPr>
          <a:xfrm>
            <a:off x="316523" y="6222999"/>
            <a:ext cx="8510954" cy="6125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200" b="0" i="0" u="none" strike="noStrike" cap="none">
                <a:solidFill>
                  <a:srgbClr val="000000"/>
                </a:solidFill>
                <a:latin typeface="Arial"/>
                <a:ea typeface="Arial"/>
                <a:cs typeface="Arial"/>
                <a:sym typeface="Arial"/>
              </a:rPr>
              <a:t>https://www.hhs.gov/surgeongeneral/reports-and-publications/addiction-and-substance-misuse/advisory-on-marijuana-use-and-developing-brain/index.html</a:t>
            </a:r>
            <a:endParaRPr/>
          </a:p>
        </p:txBody>
      </p:sp>
      <p:sp>
        <p:nvSpPr>
          <p:cNvPr id="303" name="Google Shape;303;p5"/>
          <p:cNvSpPr txBox="1">
            <a:spLocks noGrp="1"/>
          </p:cNvSpPr>
          <p:nvPr>
            <p:ph type="title"/>
          </p:nvPr>
        </p:nvSpPr>
        <p:spPr>
          <a:xfrm>
            <a:off x="676275" y="582987"/>
            <a:ext cx="7645112" cy="168580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Century Gothic"/>
              <a:buNone/>
            </a:pPr>
            <a:r>
              <a:rPr lang="en-US">
                <a:solidFill>
                  <a:srgbClr val="FFFFFF"/>
                </a:solidFill>
                <a:latin typeface="Century Gothic"/>
                <a:ea typeface="Century Gothic"/>
                <a:cs typeface="Century Gothic"/>
                <a:sym typeface="Century Gothic"/>
              </a:rPr>
              <a:t>Marijuana has been bred for THC potency over time</a:t>
            </a:r>
            <a:endParaRPr/>
          </a:p>
        </p:txBody>
      </p:sp>
      <p:pic>
        <p:nvPicPr>
          <p:cNvPr id="304" name="Google Shape;304;p5"/>
          <p:cNvPicPr preferRelativeResize="0"/>
          <p:nvPr/>
        </p:nvPicPr>
        <p:blipFill rotWithShape="1">
          <a:blip r:embed="rId3">
            <a:alphaModFix/>
          </a:blip>
          <a:srcRect/>
          <a:stretch/>
        </p:blipFill>
        <p:spPr>
          <a:xfrm>
            <a:off x="676275" y="2268790"/>
            <a:ext cx="7753350" cy="3954209"/>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6"/>
          <p:cNvSpPr txBox="1"/>
          <p:nvPr/>
        </p:nvSpPr>
        <p:spPr>
          <a:xfrm>
            <a:off x="316523" y="6222999"/>
            <a:ext cx="8510954" cy="6125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200" b="0" i="0" u="none" strike="noStrike" cap="none">
                <a:solidFill>
                  <a:srgbClr val="000000"/>
                </a:solidFill>
                <a:latin typeface="Arial"/>
                <a:ea typeface="Arial"/>
                <a:cs typeface="Arial"/>
                <a:sym typeface="Arial"/>
              </a:rPr>
              <a:t>https://www.hhs.gov/surgeongeneral/reports-and-publications/addiction-and-substance-misuse/advisory-on-marijuana-use-and-developing-brain/index.html</a:t>
            </a:r>
            <a:endParaRPr/>
          </a:p>
        </p:txBody>
      </p:sp>
      <p:sp>
        <p:nvSpPr>
          <p:cNvPr id="311" name="Google Shape;311;p6"/>
          <p:cNvSpPr txBox="1">
            <a:spLocks noGrp="1"/>
          </p:cNvSpPr>
          <p:nvPr>
            <p:ph type="title"/>
          </p:nvPr>
        </p:nvSpPr>
        <p:spPr>
          <a:xfrm>
            <a:off x="784513" y="652585"/>
            <a:ext cx="7878474" cy="168580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200"/>
              <a:buFont typeface="Century Gothic"/>
              <a:buNone/>
            </a:pPr>
            <a:r>
              <a:rPr lang="en-US">
                <a:solidFill>
                  <a:srgbClr val="FFFFFF"/>
                </a:solidFill>
                <a:latin typeface="Century Gothic"/>
                <a:ea typeface="Century Gothic"/>
                <a:cs typeface="Century Gothic"/>
                <a:sym typeface="Century Gothic"/>
              </a:rPr>
              <a:t>High-potency </a:t>
            </a:r>
            <a:r>
              <a:rPr lang="en-US">
                <a:solidFill>
                  <a:srgbClr val="FFFFFF"/>
                </a:solidFill>
              </a:rPr>
              <a:t>marijuana is readily available</a:t>
            </a:r>
            <a:endParaRPr>
              <a:solidFill>
                <a:srgbClr val="FFFFFF"/>
              </a:solidFill>
              <a:latin typeface="Century Gothic"/>
              <a:ea typeface="Century Gothic"/>
              <a:cs typeface="Century Gothic"/>
              <a:sym typeface="Century Gothic"/>
            </a:endParaRPr>
          </a:p>
        </p:txBody>
      </p:sp>
      <p:sp>
        <p:nvSpPr>
          <p:cNvPr id="312" name="Google Shape;312;p6"/>
          <p:cNvSpPr txBox="1">
            <a:spLocks noGrp="1"/>
          </p:cNvSpPr>
          <p:nvPr>
            <p:ph type="body" idx="1"/>
          </p:nvPr>
        </p:nvSpPr>
        <p:spPr>
          <a:xfrm>
            <a:off x="632763" y="2174873"/>
            <a:ext cx="7878474" cy="380960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760"/>
              <a:buFont typeface="Noto Sans Symbols"/>
              <a:buChar char="▪"/>
            </a:pPr>
            <a:r>
              <a:rPr lang="en-US" sz="2200"/>
              <a:t>Marijuana dispensaries carry concentrations up to </a:t>
            </a:r>
            <a:r>
              <a:rPr lang="en-US" sz="2200" b="1">
                <a:solidFill>
                  <a:schemeClr val="accent1"/>
                </a:solidFill>
              </a:rPr>
              <a:t>23%</a:t>
            </a:r>
            <a:r>
              <a:rPr lang="en-US" sz="2200"/>
              <a:t> THC</a:t>
            </a:r>
            <a:endParaRPr/>
          </a:p>
          <a:p>
            <a:pPr marL="342900" lvl="0" indent="-342900" algn="l" rtl="0">
              <a:spcBef>
                <a:spcPts val="1000"/>
              </a:spcBef>
              <a:spcAft>
                <a:spcPts val="0"/>
              </a:spcAft>
              <a:buSzPts val="1760"/>
              <a:buFont typeface="Noto Sans Symbols"/>
              <a:buChar char="▪"/>
            </a:pPr>
            <a:r>
              <a:rPr lang="en-US" sz="2200"/>
              <a:t>Concentrates (hash oil, budder, wax, shatter…) can contain </a:t>
            </a:r>
            <a:r>
              <a:rPr lang="en-US" sz="2200" b="1">
                <a:solidFill>
                  <a:schemeClr val="accent1"/>
                </a:solidFill>
              </a:rPr>
              <a:t>3-5x</a:t>
            </a:r>
            <a:r>
              <a:rPr lang="en-US" sz="2200"/>
              <a:t> more THC than the plant itself… up to </a:t>
            </a:r>
            <a:r>
              <a:rPr lang="en-US" sz="2200" b="1" u="sng">
                <a:solidFill>
                  <a:schemeClr val="accent1"/>
                </a:solidFill>
              </a:rPr>
              <a:t>76%</a:t>
            </a:r>
            <a:r>
              <a:rPr lang="en-US" sz="2200"/>
              <a:t> THC</a:t>
            </a:r>
            <a:endParaRPr/>
          </a:p>
          <a:p>
            <a:pPr marL="342900" lvl="0" indent="-342900" algn="l" rtl="0">
              <a:spcBef>
                <a:spcPts val="1000"/>
              </a:spcBef>
              <a:spcAft>
                <a:spcPts val="0"/>
              </a:spcAft>
              <a:buSzPts val="1760"/>
              <a:buFont typeface="Noto Sans Symbols"/>
              <a:buChar char="▪"/>
            </a:pPr>
            <a:r>
              <a:rPr lang="en-US" sz="2200"/>
              <a:t>In 2020, more than ½ of US high school seniors who used marijuana vaped it in concentrated form</a:t>
            </a:r>
            <a:endParaRPr sz="2200"/>
          </a:p>
        </p:txBody>
      </p:sp>
      <p:pic>
        <p:nvPicPr>
          <p:cNvPr id="313" name="Google Shape;313;p6"/>
          <p:cNvPicPr preferRelativeResize="0"/>
          <p:nvPr/>
        </p:nvPicPr>
        <p:blipFill rotWithShape="1">
          <a:blip r:embed="rId3">
            <a:alphaModFix/>
          </a:blip>
          <a:srcRect/>
          <a:stretch/>
        </p:blipFill>
        <p:spPr>
          <a:xfrm>
            <a:off x="4614243" y="4831950"/>
            <a:ext cx="1908960" cy="1388249"/>
          </a:xfrm>
          <a:prstGeom prst="rect">
            <a:avLst/>
          </a:prstGeom>
          <a:noFill/>
          <a:ln>
            <a:noFill/>
          </a:ln>
        </p:spPr>
      </p:pic>
      <p:pic>
        <p:nvPicPr>
          <p:cNvPr id="314" name="Google Shape;314;p6"/>
          <p:cNvPicPr preferRelativeResize="0"/>
          <p:nvPr/>
        </p:nvPicPr>
        <p:blipFill rotWithShape="1">
          <a:blip r:embed="rId4">
            <a:alphaModFix/>
          </a:blip>
          <a:srcRect/>
          <a:stretch/>
        </p:blipFill>
        <p:spPr>
          <a:xfrm>
            <a:off x="2286000" y="4851079"/>
            <a:ext cx="2008045" cy="13402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9"/>
        <p:cNvGrpSpPr/>
        <p:nvPr/>
      </p:nvGrpSpPr>
      <p:grpSpPr>
        <a:xfrm>
          <a:off x="0" y="0"/>
          <a:ext cx="0" cy="0"/>
          <a:chOff x="0" y="0"/>
          <a:chExt cx="0" cy="0"/>
        </a:xfrm>
      </p:grpSpPr>
      <p:sp>
        <p:nvSpPr>
          <p:cNvPr id="320" name="Google Shape;320;p7"/>
          <p:cNvSpPr txBox="1">
            <a:spLocks noGrp="1"/>
          </p:cNvSpPr>
          <p:nvPr>
            <p:ph type="title"/>
          </p:nvPr>
        </p:nvSpPr>
        <p:spPr>
          <a:xfrm>
            <a:off x="866441" y="2257588"/>
            <a:ext cx="3101765" cy="302034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500"/>
              <a:buFont typeface="Century Gothic"/>
              <a:buNone/>
            </a:pPr>
            <a:r>
              <a:rPr lang="en-US" sz="3500">
                <a:solidFill>
                  <a:srgbClr val="FFFFFF"/>
                </a:solidFill>
                <a:latin typeface="Century Gothic"/>
                <a:ea typeface="Century Gothic"/>
                <a:cs typeface="Century Gothic"/>
                <a:sym typeface="Century Gothic"/>
              </a:rPr>
              <a:t>2. How Marijuana Affects the Developing* Brain</a:t>
            </a:r>
            <a:endParaRPr/>
          </a:p>
        </p:txBody>
      </p:sp>
      <p:pic>
        <p:nvPicPr>
          <p:cNvPr id="321" name="Google Shape;321;p7">
            <a:hlinkClick r:id="rId3"/>
          </p:cNvPr>
          <p:cNvPicPr preferRelativeResize="0"/>
          <p:nvPr/>
        </p:nvPicPr>
        <p:blipFill rotWithShape="1">
          <a:blip r:embed="rId4">
            <a:alphaModFix/>
          </a:blip>
          <a:srcRect/>
          <a:stretch/>
        </p:blipFill>
        <p:spPr>
          <a:xfrm>
            <a:off x="4954727" y="2822654"/>
            <a:ext cx="3643031" cy="2653340"/>
          </a:xfrm>
          <a:prstGeom prst="rect">
            <a:avLst/>
          </a:prstGeom>
          <a:noFill/>
          <a:ln>
            <a:noFill/>
          </a:ln>
        </p:spPr>
      </p:pic>
      <p:sp>
        <p:nvSpPr>
          <p:cNvPr id="322" name="Google Shape;322;p7"/>
          <p:cNvSpPr txBox="1"/>
          <p:nvPr/>
        </p:nvSpPr>
        <p:spPr>
          <a:xfrm>
            <a:off x="5334001" y="1729999"/>
            <a:ext cx="342900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0" u="none" strike="noStrike" cap="none">
                <a:solidFill>
                  <a:schemeClr val="accent1"/>
                </a:solidFill>
                <a:latin typeface="Arial"/>
                <a:ea typeface="Arial"/>
                <a:cs typeface="Arial"/>
                <a:sym typeface="Arial"/>
              </a:rPr>
              <a:t>Parts of the brain affected by THC: </a:t>
            </a:r>
            <a:endParaRPr sz="1400" b="0" i="0" u="none" strike="noStrike" cap="none">
              <a:solidFill>
                <a:schemeClr val="accent1"/>
              </a:solidFill>
              <a:latin typeface="Arial"/>
              <a:ea typeface="Arial"/>
              <a:cs typeface="Arial"/>
              <a:sym typeface="Arial"/>
            </a:endParaRPr>
          </a:p>
        </p:txBody>
      </p:sp>
      <p:sp>
        <p:nvSpPr>
          <p:cNvPr id="323" name="Google Shape;323;p7"/>
          <p:cNvSpPr txBox="1"/>
          <p:nvPr/>
        </p:nvSpPr>
        <p:spPr>
          <a:xfrm>
            <a:off x="5962650" y="5737652"/>
            <a:ext cx="134043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Graphic: NIDA</a:t>
            </a:r>
            <a:endParaRPr/>
          </a:p>
        </p:txBody>
      </p:sp>
      <p:sp>
        <p:nvSpPr>
          <p:cNvPr id="324" name="Google Shape;324;p7"/>
          <p:cNvSpPr txBox="1"/>
          <p:nvPr/>
        </p:nvSpPr>
        <p:spPr>
          <a:xfrm>
            <a:off x="582355" y="6550223"/>
            <a:ext cx="636103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*The human brain is not fully mature until the person is in their mid to late 20s. </a:t>
            </a: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8"/>
          <p:cNvSpPr txBox="1">
            <a:spLocks noGrp="1"/>
          </p:cNvSpPr>
          <p:nvPr>
            <p:ph type="title"/>
          </p:nvPr>
        </p:nvSpPr>
        <p:spPr>
          <a:xfrm>
            <a:off x="884419" y="698092"/>
            <a:ext cx="7375161"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3500"/>
              <a:buFont typeface="Century Gothic"/>
              <a:buNone/>
            </a:pPr>
            <a:r>
              <a:rPr lang="en-US" sz="3500">
                <a:solidFill>
                  <a:srgbClr val="FFFFFF"/>
                </a:solidFill>
                <a:latin typeface="Century Gothic"/>
                <a:ea typeface="Century Gothic"/>
                <a:cs typeface="Century Gothic"/>
                <a:sym typeface="Century Gothic"/>
              </a:rPr>
              <a:t>U.S. Surgeon General Warning on Marijuana Use in Adolescence</a:t>
            </a:r>
            <a:endParaRPr/>
          </a:p>
        </p:txBody>
      </p:sp>
      <p:sp>
        <p:nvSpPr>
          <p:cNvPr id="331" name="Google Shape;331;p8"/>
          <p:cNvSpPr txBox="1"/>
          <p:nvPr/>
        </p:nvSpPr>
        <p:spPr>
          <a:xfrm>
            <a:off x="3181350" y="2876550"/>
            <a:ext cx="5325880" cy="3845626"/>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None/>
            </a:pPr>
            <a:r>
              <a:rPr lang="en-US" sz="1700" b="1" i="0" u="none" strike="noStrike" cap="none">
                <a:solidFill>
                  <a:srgbClr val="000000"/>
                </a:solidFill>
                <a:latin typeface="Calibri"/>
                <a:ea typeface="Calibri"/>
                <a:cs typeface="Calibri"/>
                <a:sym typeface="Calibri"/>
              </a:rPr>
              <a:t>“</a:t>
            </a:r>
            <a:r>
              <a:rPr lang="en-US" sz="2800" b="0" i="0" u="none" strike="noStrike" cap="none">
                <a:solidFill>
                  <a:srgbClr val="000000"/>
                </a:solidFill>
                <a:latin typeface="Calibri"/>
                <a:ea typeface="Calibri"/>
                <a:cs typeface="Calibri"/>
                <a:sym typeface="Calibri"/>
              </a:rPr>
              <a:t>Frequent marijuana use during adolescence is associated with </a:t>
            </a:r>
            <a:r>
              <a:rPr lang="en-US" sz="2800" b="0" i="0" u="none" strike="noStrike" cap="none">
                <a:solidFill>
                  <a:srgbClr val="0070C0"/>
                </a:solidFill>
                <a:latin typeface="Calibri"/>
                <a:ea typeface="Calibri"/>
                <a:cs typeface="Calibri"/>
                <a:sym typeface="Calibri"/>
              </a:rPr>
              <a:t>changes </a:t>
            </a:r>
            <a:r>
              <a:rPr lang="en-US" sz="2800" b="0" i="0" u="none" strike="noStrike" cap="none">
                <a:solidFill>
                  <a:srgbClr val="000000"/>
                </a:solidFill>
                <a:latin typeface="Calibri"/>
                <a:ea typeface="Calibri"/>
                <a:cs typeface="Calibri"/>
                <a:sym typeface="Calibri"/>
              </a:rPr>
              <a:t>in the areas of the brain involved in </a:t>
            </a:r>
            <a:r>
              <a:rPr lang="en-US" sz="2800" b="0" i="0" u="none" strike="noStrike" cap="none">
                <a:solidFill>
                  <a:srgbClr val="0070C0"/>
                </a:solidFill>
                <a:latin typeface="Calibri"/>
                <a:ea typeface="Calibri"/>
                <a:cs typeface="Calibri"/>
                <a:sym typeface="Calibri"/>
              </a:rPr>
              <a:t>attention, memory, decision-making, and motivation</a:t>
            </a:r>
            <a:r>
              <a:rPr lang="en-US" sz="2800" b="0" i="0" u="none" strike="noStrike" cap="none">
                <a:solidFill>
                  <a:schemeClr val="dk1"/>
                </a:solidFill>
                <a:latin typeface="Calibri"/>
                <a:ea typeface="Calibri"/>
                <a:cs typeface="Calibri"/>
                <a:sym typeface="Calibri"/>
              </a:rPr>
              <a:t>.”</a:t>
            </a:r>
            <a:r>
              <a:rPr lang="en-US" sz="2800" b="0" i="0" u="none" strike="noStrike" cap="none">
                <a:solidFill>
                  <a:srgbClr val="000000"/>
                </a:solidFill>
                <a:latin typeface="Calibri"/>
                <a:ea typeface="Calibri"/>
                <a:cs typeface="Calibri"/>
                <a:sym typeface="Calibri"/>
              </a:rPr>
              <a:t> </a:t>
            </a:r>
            <a:endParaRPr/>
          </a:p>
          <a:p>
            <a:pPr marL="0" marR="0" lvl="0" indent="0" algn="l" rtl="0">
              <a:lnSpc>
                <a:spcPct val="90000"/>
              </a:lnSpc>
              <a:spcBef>
                <a:spcPts val="60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l" rtl="0">
              <a:lnSpc>
                <a:spcPct val="90000"/>
              </a:lnSpc>
              <a:spcBef>
                <a:spcPts val="600"/>
              </a:spcBef>
              <a:spcAft>
                <a:spcPts val="0"/>
              </a:spcAft>
              <a:buNone/>
            </a:pPr>
            <a:r>
              <a:rPr lang="en-US" sz="2800" b="0" i="0" u="none" strike="noStrike" cap="none">
                <a:solidFill>
                  <a:srgbClr val="000000"/>
                </a:solidFill>
                <a:latin typeface="Calibri"/>
                <a:ea typeface="Calibri"/>
                <a:cs typeface="Calibri"/>
                <a:sym typeface="Calibri"/>
              </a:rPr>
              <a:t>“Earlier initiation of marijuana use is associated with an </a:t>
            </a:r>
            <a:r>
              <a:rPr lang="en-US" sz="2800" b="0" i="0" u="none" strike="noStrike" cap="none">
                <a:solidFill>
                  <a:schemeClr val="accent1"/>
                </a:solidFill>
                <a:latin typeface="Calibri"/>
                <a:ea typeface="Calibri"/>
                <a:cs typeface="Calibri"/>
                <a:sym typeface="Calibri"/>
              </a:rPr>
              <a:t>increased risk of developing addiction</a:t>
            </a:r>
            <a:r>
              <a:rPr lang="en-US" sz="2800" b="0" i="0" u="none" strike="noStrike" cap="none">
                <a:solidFill>
                  <a:srgbClr val="000000"/>
                </a:solidFill>
                <a:latin typeface="Calibri"/>
                <a:ea typeface="Calibri"/>
                <a:cs typeface="Calibri"/>
                <a:sym typeface="Calibri"/>
              </a:rPr>
              <a:t>.”</a:t>
            </a:r>
            <a:endParaRPr/>
          </a:p>
          <a:p>
            <a:pPr marL="0" marR="0" lvl="0" indent="0" algn="l" rtl="0">
              <a:lnSpc>
                <a:spcPct val="90000"/>
              </a:lnSpc>
              <a:spcBef>
                <a:spcPts val="600"/>
              </a:spcBef>
              <a:spcAft>
                <a:spcPts val="0"/>
              </a:spcAft>
              <a:buNone/>
            </a:pPr>
            <a:endParaRPr sz="2800" b="0" i="0" u="none" strike="noStrike" cap="none">
              <a:solidFill>
                <a:srgbClr val="000000"/>
              </a:solidFill>
              <a:latin typeface="Calibri"/>
              <a:ea typeface="Calibri"/>
              <a:cs typeface="Calibri"/>
              <a:sym typeface="Calibri"/>
            </a:endParaRPr>
          </a:p>
          <a:p>
            <a:pPr marL="0" marR="0" lvl="0" indent="0" algn="r" rtl="0">
              <a:lnSpc>
                <a:spcPct val="90000"/>
              </a:lnSpc>
              <a:spcBef>
                <a:spcPts val="600"/>
              </a:spcBef>
              <a:spcAft>
                <a:spcPts val="0"/>
              </a:spcAft>
              <a:buNone/>
            </a:pPr>
            <a:r>
              <a:rPr lang="en-US" sz="2800" b="0" i="0" u="none" strike="noStrike" cap="none">
                <a:solidFill>
                  <a:srgbClr val="000000"/>
                </a:solidFill>
                <a:latin typeface="Calibri"/>
                <a:ea typeface="Calibri"/>
                <a:cs typeface="Calibri"/>
                <a:sym typeface="Calibri"/>
              </a:rPr>
              <a:t>Jerome Adams, MD, </a:t>
            </a:r>
            <a:endParaRPr/>
          </a:p>
          <a:p>
            <a:pPr marL="0" marR="0" lvl="0" indent="0" algn="r" rtl="0">
              <a:lnSpc>
                <a:spcPct val="90000"/>
              </a:lnSpc>
              <a:spcBef>
                <a:spcPts val="600"/>
              </a:spcBef>
              <a:spcAft>
                <a:spcPts val="0"/>
              </a:spcAft>
              <a:buNone/>
            </a:pPr>
            <a:r>
              <a:rPr lang="en-US" sz="2800" b="0" i="0" u="none" strike="noStrike" cap="none">
                <a:solidFill>
                  <a:srgbClr val="000000"/>
                </a:solidFill>
                <a:latin typeface="Calibri"/>
                <a:ea typeface="Calibri"/>
                <a:cs typeface="Calibri"/>
                <a:sym typeface="Calibri"/>
              </a:rPr>
              <a:t>August 30, 2019 </a:t>
            </a:r>
            <a:endParaRPr/>
          </a:p>
          <a:p>
            <a:pPr marL="0" marR="0" lvl="0" indent="91757" algn="l" rtl="0">
              <a:lnSpc>
                <a:spcPct val="90000"/>
              </a:lnSpc>
              <a:spcBef>
                <a:spcPts val="600"/>
              </a:spcBef>
              <a:spcAft>
                <a:spcPts val="0"/>
              </a:spcAft>
              <a:buClr>
                <a:srgbClr val="000000"/>
              </a:buClr>
              <a:buSzPct val="100000"/>
              <a:buFont typeface="Arial"/>
              <a:buNone/>
            </a:pPr>
            <a:endParaRPr sz="1700" b="1" i="0" u="none" strike="noStrike" cap="none">
              <a:solidFill>
                <a:srgbClr val="000000"/>
              </a:solidFill>
              <a:latin typeface="Calibri"/>
              <a:ea typeface="Calibri"/>
              <a:cs typeface="Calibri"/>
              <a:sym typeface="Calibri"/>
            </a:endParaRPr>
          </a:p>
        </p:txBody>
      </p:sp>
      <p:pic>
        <p:nvPicPr>
          <p:cNvPr id="332" name="Google Shape;332;p8">
            <a:hlinkClick r:id="rId3"/>
          </p:cNvPr>
          <p:cNvPicPr preferRelativeResize="0"/>
          <p:nvPr/>
        </p:nvPicPr>
        <p:blipFill rotWithShape="1">
          <a:blip r:embed="rId4">
            <a:alphaModFix/>
          </a:blip>
          <a:srcRect l="25958" t="1667" r="26557" b="4692"/>
          <a:stretch/>
        </p:blipFill>
        <p:spPr>
          <a:xfrm>
            <a:off x="509869" y="3342038"/>
            <a:ext cx="2061882" cy="22860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7"/>
        <p:cNvGrpSpPr/>
        <p:nvPr/>
      </p:nvGrpSpPr>
      <p:grpSpPr>
        <a:xfrm>
          <a:off x="0" y="0"/>
          <a:ext cx="0" cy="0"/>
          <a:chOff x="0" y="0"/>
          <a:chExt cx="0" cy="0"/>
        </a:xfrm>
      </p:grpSpPr>
      <p:sp>
        <p:nvSpPr>
          <p:cNvPr id="338" name="Google Shape;338;p9"/>
          <p:cNvSpPr txBox="1">
            <a:spLocks noGrp="1"/>
          </p:cNvSpPr>
          <p:nvPr>
            <p:ph type="title"/>
          </p:nvPr>
        </p:nvSpPr>
        <p:spPr>
          <a:xfrm>
            <a:off x="676213" y="682186"/>
            <a:ext cx="7253287" cy="98945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600"/>
              <a:buFont typeface="Century Gothic"/>
              <a:buNone/>
            </a:pPr>
            <a:r>
              <a:rPr lang="en-US" sz="3600">
                <a:solidFill>
                  <a:schemeClr val="lt1"/>
                </a:solidFill>
              </a:rPr>
              <a:t>Risk of losing IQ points</a:t>
            </a:r>
            <a:endParaRPr sz="3600">
              <a:solidFill>
                <a:schemeClr val="lt1"/>
              </a:solidFill>
              <a:latin typeface="Century Gothic"/>
              <a:ea typeface="Century Gothic"/>
              <a:cs typeface="Century Gothic"/>
              <a:sym typeface="Century Gothic"/>
            </a:endParaRPr>
          </a:p>
        </p:txBody>
      </p:sp>
      <p:pic>
        <p:nvPicPr>
          <p:cNvPr id="339" name="Google Shape;339;p9"/>
          <p:cNvPicPr preferRelativeResize="0"/>
          <p:nvPr/>
        </p:nvPicPr>
        <p:blipFill rotWithShape="1">
          <a:blip r:embed="rId3">
            <a:alphaModFix/>
          </a:blip>
          <a:srcRect/>
          <a:stretch/>
        </p:blipFill>
        <p:spPr>
          <a:xfrm>
            <a:off x="1940865" y="1809750"/>
            <a:ext cx="5236090" cy="504825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on Boardroom">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3275</Words>
  <Application>Microsoft Office PowerPoint</Application>
  <PresentationFormat>On-screen Show (4:3)</PresentationFormat>
  <Paragraphs>295</Paragraphs>
  <Slides>28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Libre Baskerville</vt:lpstr>
      <vt:lpstr>Arial</vt:lpstr>
      <vt:lpstr>Avenir</vt:lpstr>
      <vt:lpstr>Calibri</vt:lpstr>
      <vt:lpstr>Dancing Script</vt:lpstr>
      <vt:lpstr>Century Gothic</vt:lpstr>
      <vt:lpstr>Noto Sans Symbols</vt:lpstr>
      <vt:lpstr>Ion Boardroom</vt:lpstr>
      <vt:lpstr>   </vt:lpstr>
      <vt:lpstr>Content</vt:lpstr>
      <vt:lpstr>1. The New Marijuana</vt:lpstr>
      <vt:lpstr>CBD vs THC</vt:lpstr>
      <vt:lpstr>Marijuana has been bred for THC potency over time</vt:lpstr>
      <vt:lpstr>High-potency marijuana is readily available</vt:lpstr>
      <vt:lpstr>2. How Marijuana Affects the Developing* Brain</vt:lpstr>
      <vt:lpstr>U.S. Surgeon General Warning on Marijuana Use in Adolescence</vt:lpstr>
      <vt:lpstr>Risk of losing IQ points</vt:lpstr>
      <vt:lpstr>Potential for addiction</vt:lpstr>
      <vt:lpstr>Risk of psychotic disorder</vt:lpstr>
      <vt:lpstr>Myths &amp; Facts about Teen Marijuana Use</vt:lpstr>
      <vt:lpstr>PowerPoint Presentation</vt:lpstr>
      <vt:lpstr>Marijuana Use in CT Teens</vt:lpstr>
      <vt:lpstr>PD’s 2021 Local Survey Findings (3 towns in mid Fairfield County)</vt:lpstr>
      <vt:lpstr>Findings from State-wide Focus Groups in December 2020</vt:lpstr>
      <vt:lpstr>PowerPoint Presentation</vt:lpstr>
      <vt:lpstr>PA 21-1 went into effect 7/1/21</vt:lpstr>
      <vt:lpstr>Prevention Community’s Concerns regarding the Law</vt:lpstr>
      <vt:lpstr>Options for Prevention  Coalition Work</vt:lpstr>
      <vt:lpstr>PowerPoint Presentation</vt:lpstr>
      <vt:lpstr>Info &amp; Referrals</vt:lpstr>
      <vt:lpstr>Risks of adolescent marijuana use</vt:lpstr>
      <vt:lpstr> Risks of adolescent marijuana use</vt:lpstr>
      <vt:lpstr>ER visits related to marijuana use  increased in Colorado</vt:lpstr>
      <vt:lpstr>Teen Mortality and Marijuana Use</vt:lpstr>
      <vt:lpstr>Studies on impact of cannabis use continue in 2021.</vt:lpstr>
      <vt:lpstr>More reports and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Nina Chanana</dc:creator>
  <cp:lastModifiedBy>Margaret Watt</cp:lastModifiedBy>
  <cp:revision>11</cp:revision>
  <dcterms:created xsi:type="dcterms:W3CDTF">2021-01-15T18:44:39Z</dcterms:created>
  <dcterms:modified xsi:type="dcterms:W3CDTF">2021-07-15T15:34:05Z</dcterms:modified>
</cp:coreProperties>
</file>